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5"/>
  </p:notesMasterIdLst>
  <p:handoutMasterIdLst>
    <p:handoutMasterId r:id="rId26"/>
  </p:handoutMasterIdLst>
  <p:sldIdLst>
    <p:sldId id="256" r:id="rId5"/>
    <p:sldId id="721" r:id="rId6"/>
    <p:sldId id="751" r:id="rId7"/>
    <p:sldId id="748" r:id="rId8"/>
    <p:sldId id="752" r:id="rId9"/>
    <p:sldId id="746" r:id="rId10"/>
    <p:sldId id="745" r:id="rId11"/>
    <p:sldId id="749" r:id="rId12"/>
    <p:sldId id="328" r:id="rId13"/>
    <p:sldId id="259" r:id="rId14"/>
    <p:sldId id="287" r:id="rId15"/>
    <p:sldId id="296" r:id="rId16"/>
    <p:sldId id="293" r:id="rId17"/>
    <p:sldId id="289" r:id="rId18"/>
    <p:sldId id="290" r:id="rId19"/>
    <p:sldId id="292" r:id="rId20"/>
    <p:sldId id="291" r:id="rId21"/>
    <p:sldId id="294" r:id="rId22"/>
    <p:sldId id="264" r:id="rId23"/>
    <p:sldId id="337" r:id="rId24"/>
  </p:sldIdLst>
  <p:sldSz cx="12192000" cy="6858000"/>
  <p:notesSz cx="9926638" cy="66690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18" autoAdjust="0"/>
    <p:restoredTop sz="95226" autoAdjust="0"/>
  </p:normalViewPr>
  <p:slideViewPr>
    <p:cSldViewPr snapToGrid="0">
      <p:cViewPr varScale="1">
        <p:scale>
          <a:sx n="70" d="100"/>
          <a:sy n="70" d="100"/>
        </p:scale>
        <p:origin x="740" y="52"/>
      </p:cViewPr>
      <p:guideLst/>
    </p:cSldViewPr>
  </p:slideViewPr>
  <p:notesTextViewPr>
    <p:cViewPr>
      <p:scale>
        <a:sx n="1" d="1"/>
        <a:sy n="1" d="1"/>
      </p:scale>
      <p:origin x="0" y="-56"/>
    </p:cViewPr>
  </p:notesTextViewPr>
  <p:notesViewPr>
    <p:cSldViewPr snapToGrid="0">
      <p:cViewPr>
        <p:scale>
          <a:sx n="90" d="100"/>
          <a:sy n="90" d="100"/>
        </p:scale>
        <p:origin x="2616"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ngo Wilson" userId="a65422a5-9d3e-4eb2-b34e-1b556ef50934" providerId="ADAL" clId="{F22386EA-5479-481C-B2CC-ADF190D91418}"/>
    <pc:docChg chg="undo custSel addSld delSld modSld sldOrd">
      <pc:chgData name="Mungo Wilson" userId="a65422a5-9d3e-4eb2-b34e-1b556ef50934" providerId="ADAL" clId="{F22386EA-5479-481C-B2CC-ADF190D91418}" dt="2026-01-25T22:18:41.727" v="1030" actId="20577"/>
      <pc:docMkLst>
        <pc:docMk/>
      </pc:docMkLst>
      <pc:sldChg chg="modSp mod modNotesTx">
        <pc:chgData name="Mungo Wilson" userId="a65422a5-9d3e-4eb2-b34e-1b556ef50934" providerId="ADAL" clId="{F22386EA-5479-481C-B2CC-ADF190D91418}" dt="2026-01-25T22:18:41.727" v="1030" actId="20577"/>
        <pc:sldMkLst>
          <pc:docMk/>
          <pc:sldMk cId="2831436823" sldId="259"/>
        </pc:sldMkLst>
        <pc:spChg chg="mod">
          <ac:chgData name="Mungo Wilson" userId="a65422a5-9d3e-4eb2-b34e-1b556ef50934" providerId="ADAL" clId="{F22386EA-5479-481C-B2CC-ADF190D91418}" dt="2026-01-25T22:17:26.587" v="809" actId="20577"/>
          <ac:spMkLst>
            <pc:docMk/>
            <pc:sldMk cId="2831436823" sldId="259"/>
            <ac:spMk id="3" creationId="{0B4083D9-06D2-4E69-B733-D23141EBF16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5D5D892-0C10-4793-B18C-8C09A3422C13}"/>
              </a:ext>
            </a:extLst>
          </p:cNvPr>
          <p:cNvSpPr>
            <a:spLocks noGrp="1"/>
          </p:cNvSpPr>
          <p:nvPr>
            <p:ph type="hdr" sz="quarter"/>
          </p:nvPr>
        </p:nvSpPr>
        <p:spPr>
          <a:xfrm>
            <a:off x="0" y="0"/>
            <a:ext cx="4301543" cy="334613"/>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6412B2-275E-4AE3-9A62-D6240E495CCF}"/>
              </a:ext>
            </a:extLst>
          </p:cNvPr>
          <p:cNvSpPr>
            <a:spLocks noGrp="1"/>
          </p:cNvSpPr>
          <p:nvPr>
            <p:ph type="dt" sz="quarter" idx="1"/>
          </p:nvPr>
        </p:nvSpPr>
        <p:spPr>
          <a:xfrm>
            <a:off x="5622798" y="0"/>
            <a:ext cx="4301543" cy="334613"/>
          </a:xfrm>
          <a:prstGeom prst="rect">
            <a:avLst/>
          </a:prstGeom>
        </p:spPr>
        <p:txBody>
          <a:bodyPr vert="horz" lIns="91440" tIns="45720" rIns="91440" bIns="45720" rtlCol="0"/>
          <a:lstStyle>
            <a:lvl1pPr algn="r">
              <a:defRPr sz="1200"/>
            </a:lvl1pPr>
          </a:lstStyle>
          <a:p>
            <a:fld id="{CB05E461-CD0C-4324-848B-15DD14FE2078}" type="datetimeFigureOut">
              <a:rPr lang="en-GB" smtClean="0"/>
              <a:t>25/01/2026</a:t>
            </a:fld>
            <a:endParaRPr lang="en-GB"/>
          </a:p>
        </p:txBody>
      </p:sp>
      <p:sp>
        <p:nvSpPr>
          <p:cNvPr id="4" name="Footer Placeholder 3">
            <a:extLst>
              <a:ext uri="{FF2B5EF4-FFF2-40B4-BE49-F238E27FC236}">
                <a16:creationId xmlns:a16="http://schemas.microsoft.com/office/drawing/2014/main" id="{A2EB766F-9BB4-48A5-97B5-90EEA6D48CDE}"/>
              </a:ext>
            </a:extLst>
          </p:cNvPr>
          <p:cNvSpPr>
            <a:spLocks noGrp="1"/>
          </p:cNvSpPr>
          <p:nvPr>
            <p:ph type="ftr" sz="quarter" idx="2"/>
          </p:nvPr>
        </p:nvSpPr>
        <p:spPr>
          <a:xfrm>
            <a:off x="0" y="6334477"/>
            <a:ext cx="4301543" cy="3346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168ADE2-582F-4BFA-B298-71CE8B0F792D}"/>
              </a:ext>
            </a:extLst>
          </p:cNvPr>
          <p:cNvSpPr>
            <a:spLocks noGrp="1"/>
          </p:cNvSpPr>
          <p:nvPr>
            <p:ph type="sldNum" sz="quarter" idx="3"/>
          </p:nvPr>
        </p:nvSpPr>
        <p:spPr>
          <a:xfrm>
            <a:off x="5622798" y="6334477"/>
            <a:ext cx="4301543" cy="334612"/>
          </a:xfrm>
          <a:prstGeom prst="rect">
            <a:avLst/>
          </a:prstGeom>
        </p:spPr>
        <p:txBody>
          <a:bodyPr vert="horz" lIns="91440" tIns="45720" rIns="91440" bIns="45720" rtlCol="0" anchor="b"/>
          <a:lstStyle>
            <a:lvl1pPr algn="r">
              <a:defRPr sz="1200"/>
            </a:lvl1pPr>
          </a:lstStyle>
          <a:p>
            <a:fld id="{152F8D1D-A9B2-4175-BDFB-5D3D9279E639}" type="slidenum">
              <a:rPr lang="en-GB" smtClean="0"/>
              <a:t>‹#›</a:t>
            </a:fld>
            <a:endParaRPr lang="en-GB"/>
          </a:p>
        </p:txBody>
      </p:sp>
    </p:spTree>
    <p:extLst>
      <p:ext uri="{BB962C8B-B14F-4D97-AF65-F5344CB8AC3E}">
        <p14:creationId xmlns:p14="http://schemas.microsoft.com/office/powerpoint/2010/main" val="1262093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46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2798" y="0"/>
            <a:ext cx="4301543" cy="334613"/>
          </a:xfrm>
          <a:prstGeom prst="rect">
            <a:avLst/>
          </a:prstGeom>
        </p:spPr>
        <p:txBody>
          <a:bodyPr vert="horz" lIns="91440" tIns="45720" rIns="91440" bIns="45720" rtlCol="0"/>
          <a:lstStyle>
            <a:lvl1pPr algn="r">
              <a:defRPr sz="1200"/>
            </a:lvl1pPr>
          </a:lstStyle>
          <a:p>
            <a:fld id="{EE2268B2-BFBC-44D3-96A7-3A271FB42E65}" type="datetimeFigureOut">
              <a:rPr lang="en-GB" smtClean="0"/>
              <a:t>25/01/2026</a:t>
            </a:fld>
            <a:endParaRPr lang="en-GB"/>
          </a:p>
        </p:txBody>
      </p:sp>
      <p:sp>
        <p:nvSpPr>
          <p:cNvPr id="4" name="Slide Image Placeholder 3"/>
          <p:cNvSpPr>
            <a:spLocks noGrp="1" noRot="1" noChangeAspect="1"/>
          </p:cNvSpPr>
          <p:nvPr>
            <p:ph type="sldImg" idx="2"/>
          </p:nvPr>
        </p:nvSpPr>
        <p:spPr>
          <a:xfrm>
            <a:off x="2962275" y="833438"/>
            <a:ext cx="4002088" cy="22510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664" y="3209498"/>
            <a:ext cx="7941310" cy="26259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334477"/>
            <a:ext cx="4301543" cy="3346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2798" y="6334477"/>
            <a:ext cx="4301543" cy="334612"/>
          </a:xfrm>
          <a:prstGeom prst="rect">
            <a:avLst/>
          </a:prstGeom>
        </p:spPr>
        <p:txBody>
          <a:bodyPr vert="horz" lIns="91440" tIns="45720" rIns="91440" bIns="45720" rtlCol="0" anchor="b"/>
          <a:lstStyle>
            <a:lvl1pPr algn="r">
              <a:defRPr sz="1200"/>
            </a:lvl1pPr>
          </a:lstStyle>
          <a:p>
            <a:fld id="{61E8E6FA-C82F-43AE-9FC4-7AFE7DDF0C3D}" type="slidenum">
              <a:rPr lang="en-GB" smtClean="0"/>
              <a:t>‹#›</a:t>
            </a:fld>
            <a:endParaRPr lang="en-GB"/>
          </a:p>
        </p:txBody>
      </p:sp>
    </p:spTree>
    <p:extLst>
      <p:ext uri="{BB962C8B-B14F-4D97-AF65-F5344CB8AC3E}">
        <p14:creationId xmlns:p14="http://schemas.microsoft.com/office/powerpoint/2010/main" val="2410903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a:t>
            </a:fld>
            <a:endParaRPr lang="en-GB"/>
          </a:p>
        </p:txBody>
      </p:sp>
    </p:spTree>
    <p:extLst>
      <p:ext uri="{BB962C8B-B14F-4D97-AF65-F5344CB8AC3E}">
        <p14:creationId xmlns:p14="http://schemas.microsoft.com/office/powerpoint/2010/main" val="3068323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a:solidFill>
                  <a:schemeClr val="tx1"/>
                </a:solidFill>
                <a:latin typeface="Arial" charset="0"/>
              </a:defRPr>
            </a:lvl1pPr>
            <a:lvl2pPr marL="742950" indent="-285750" defTabSz="928688" eaLnBrk="0" hangingPunct="0">
              <a:defRPr>
                <a:solidFill>
                  <a:schemeClr val="tx1"/>
                </a:solidFill>
                <a:latin typeface="Arial" charset="0"/>
              </a:defRPr>
            </a:lvl2pPr>
            <a:lvl3pPr marL="1143000" indent="-228600" defTabSz="928688" eaLnBrk="0" hangingPunct="0">
              <a:defRPr>
                <a:solidFill>
                  <a:schemeClr val="tx1"/>
                </a:solidFill>
                <a:latin typeface="Arial" charset="0"/>
              </a:defRPr>
            </a:lvl3pPr>
            <a:lvl4pPr marL="1600200" indent="-228600" defTabSz="928688" eaLnBrk="0" hangingPunct="0">
              <a:defRPr>
                <a:solidFill>
                  <a:schemeClr val="tx1"/>
                </a:solidFill>
                <a:latin typeface="Arial" charset="0"/>
              </a:defRPr>
            </a:lvl4pPr>
            <a:lvl5pPr marL="2057400" indent="-228600" defTabSz="928688" eaLnBrk="0" hangingPunct="0">
              <a:defRPr>
                <a:solidFill>
                  <a:schemeClr val="tx1"/>
                </a:solidFill>
                <a:latin typeface="Arial" charset="0"/>
              </a:defRPr>
            </a:lvl5pPr>
            <a:lvl6pPr marL="2514600" indent="-228600" defTabSz="928688" eaLnBrk="0" fontAlgn="base" hangingPunct="0">
              <a:spcBef>
                <a:spcPct val="0"/>
              </a:spcBef>
              <a:spcAft>
                <a:spcPct val="0"/>
              </a:spcAft>
              <a:defRPr>
                <a:solidFill>
                  <a:schemeClr val="tx1"/>
                </a:solidFill>
                <a:latin typeface="Arial" charset="0"/>
              </a:defRPr>
            </a:lvl6pPr>
            <a:lvl7pPr marL="2971800" indent="-228600" defTabSz="928688" eaLnBrk="0" fontAlgn="base" hangingPunct="0">
              <a:spcBef>
                <a:spcPct val="0"/>
              </a:spcBef>
              <a:spcAft>
                <a:spcPct val="0"/>
              </a:spcAft>
              <a:defRPr>
                <a:solidFill>
                  <a:schemeClr val="tx1"/>
                </a:solidFill>
                <a:latin typeface="Arial" charset="0"/>
              </a:defRPr>
            </a:lvl7pPr>
            <a:lvl8pPr marL="3429000" indent="-228600" defTabSz="928688" eaLnBrk="0" fontAlgn="base" hangingPunct="0">
              <a:spcBef>
                <a:spcPct val="0"/>
              </a:spcBef>
              <a:spcAft>
                <a:spcPct val="0"/>
              </a:spcAft>
              <a:defRPr>
                <a:solidFill>
                  <a:schemeClr val="tx1"/>
                </a:solidFill>
                <a:latin typeface="Arial" charset="0"/>
              </a:defRPr>
            </a:lvl8pPr>
            <a:lvl9pPr marL="3886200" indent="-228600" defTabSz="928688" eaLnBrk="0" fontAlgn="base" hangingPunct="0">
              <a:spcBef>
                <a:spcPct val="0"/>
              </a:spcBef>
              <a:spcAft>
                <a:spcPct val="0"/>
              </a:spcAft>
              <a:defRPr>
                <a:solidFill>
                  <a:schemeClr val="tx1"/>
                </a:solidFill>
                <a:latin typeface="Arial" charset="0"/>
              </a:defRPr>
            </a:lvl9pPr>
          </a:lstStyle>
          <a:p>
            <a:pPr eaLnBrk="1" hangingPunct="1"/>
            <a:fld id="{DA7D2873-BF81-46DE-AAEA-DE14E7E83C3C}" type="slidenum">
              <a:rPr lang="en-GB" altLang="en-US" smtClean="0">
                <a:latin typeface="Trebuchet MS" pitchFamily="34" charset="0"/>
              </a:rPr>
              <a:pPr eaLnBrk="1" hangingPunct="1"/>
              <a:t>2</a:t>
            </a:fld>
            <a:endParaRPr lang="en-GB" altLang="en-US" dirty="0">
              <a:latin typeface="Trebuchet MS" pitchFamily="34"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473922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2C26C-F6C7-5CB8-4125-A3FFC3364C2B}"/>
            </a:ext>
          </a:extLst>
        </p:cNvPr>
        <p:cNvGrpSpPr/>
        <p:nvPr/>
      </p:nvGrpSpPr>
      <p:grpSpPr>
        <a:xfrm>
          <a:off x="0" y="0"/>
          <a:ext cx="0" cy="0"/>
          <a:chOff x="0" y="0"/>
          <a:chExt cx="0" cy="0"/>
        </a:xfrm>
      </p:grpSpPr>
      <p:sp>
        <p:nvSpPr>
          <p:cNvPr id="113666" name="Rectangle 7">
            <a:extLst>
              <a:ext uri="{FF2B5EF4-FFF2-40B4-BE49-F238E27FC236}">
                <a16:creationId xmlns:a16="http://schemas.microsoft.com/office/drawing/2014/main" id="{E1C5A1B5-3373-D5AB-A958-84F8DB4AAD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a:solidFill>
                  <a:schemeClr val="tx1"/>
                </a:solidFill>
                <a:latin typeface="Arial" charset="0"/>
              </a:defRPr>
            </a:lvl1pPr>
            <a:lvl2pPr marL="742950" indent="-285750" defTabSz="928688" eaLnBrk="0" hangingPunct="0">
              <a:defRPr>
                <a:solidFill>
                  <a:schemeClr val="tx1"/>
                </a:solidFill>
                <a:latin typeface="Arial" charset="0"/>
              </a:defRPr>
            </a:lvl2pPr>
            <a:lvl3pPr marL="1143000" indent="-228600" defTabSz="928688" eaLnBrk="0" hangingPunct="0">
              <a:defRPr>
                <a:solidFill>
                  <a:schemeClr val="tx1"/>
                </a:solidFill>
                <a:latin typeface="Arial" charset="0"/>
              </a:defRPr>
            </a:lvl3pPr>
            <a:lvl4pPr marL="1600200" indent="-228600" defTabSz="928688" eaLnBrk="0" hangingPunct="0">
              <a:defRPr>
                <a:solidFill>
                  <a:schemeClr val="tx1"/>
                </a:solidFill>
                <a:latin typeface="Arial" charset="0"/>
              </a:defRPr>
            </a:lvl4pPr>
            <a:lvl5pPr marL="2057400" indent="-228600" defTabSz="928688" eaLnBrk="0" hangingPunct="0">
              <a:defRPr>
                <a:solidFill>
                  <a:schemeClr val="tx1"/>
                </a:solidFill>
                <a:latin typeface="Arial" charset="0"/>
              </a:defRPr>
            </a:lvl5pPr>
            <a:lvl6pPr marL="2514600" indent="-228600" defTabSz="928688" eaLnBrk="0" fontAlgn="base" hangingPunct="0">
              <a:spcBef>
                <a:spcPct val="0"/>
              </a:spcBef>
              <a:spcAft>
                <a:spcPct val="0"/>
              </a:spcAft>
              <a:defRPr>
                <a:solidFill>
                  <a:schemeClr val="tx1"/>
                </a:solidFill>
                <a:latin typeface="Arial" charset="0"/>
              </a:defRPr>
            </a:lvl6pPr>
            <a:lvl7pPr marL="2971800" indent="-228600" defTabSz="928688" eaLnBrk="0" fontAlgn="base" hangingPunct="0">
              <a:spcBef>
                <a:spcPct val="0"/>
              </a:spcBef>
              <a:spcAft>
                <a:spcPct val="0"/>
              </a:spcAft>
              <a:defRPr>
                <a:solidFill>
                  <a:schemeClr val="tx1"/>
                </a:solidFill>
                <a:latin typeface="Arial" charset="0"/>
              </a:defRPr>
            </a:lvl7pPr>
            <a:lvl8pPr marL="3429000" indent="-228600" defTabSz="928688" eaLnBrk="0" fontAlgn="base" hangingPunct="0">
              <a:spcBef>
                <a:spcPct val="0"/>
              </a:spcBef>
              <a:spcAft>
                <a:spcPct val="0"/>
              </a:spcAft>
              <a:defRPr>
                <a:solidFill>
                  <a:schemeClr val="tx1"/>
                </a:solidFill>
                <a:latin typeface="Arial" charset="0"/>
              </a:defRPr>
            </a:lvl8pPr>
            <a:lvl9pPr marL="3886200" indent="-228600" defTabSz="928688" eaLnBrk="0" fontAlgn="base" hangingPunct="0">
              <a:spcBef>
                <a:spcPct val="0"/>
              </a:spcBef>
              <a:spcAft>
                <a:spcPct val="0"/>
              </a:spcAft>
              <a:defRPr>
                <a:solidFill>
                  <a:schemeClr val="tx1"/>
                </a:solidFill>
                <a:latin typeface="Arial" charset="0"/>
              </a:defRPr>
            </a:lvl9pPr>
          </a:lstStyle>
          <a:p>
            <a:pPr eaLnBrk="1" hangingPunct="1"/>
            <a:fld id="{DA7D2873-BF81-46DE-AAEA-DE14E7E83C3C}" type="slidenum">
              <a:rPr lang="en-GB" altLang="en-US" smtClean="0">
                <a:latin typeface="Trebuchet MS" pitchFamily="34" charset="0"/>
              </a:rPr>
              <a:pPr eaLnBrk="1" hangingPunct="1"/>
              <a:t>3</a:t>
            </a:fld>
            <a:endParaRPr lang="en-GB" altLang="en-US" dirty="0">
              <a:latin typeface="Trebuchet MS" pitchFamily="34" charset="0"/>
            </a:endParaRPr>
          </a:p>
        </p:txBody>
      </p:sp>
      <p:sp>
        <p:nvSpPr>
          <p:cNvPr id="113667" name="Rectangle 2">
            <a:extLst>
              <a:ext uri="{FF2B5EF4-FFF2-40B4-BE49-F238E27FC236}">
                <a16:creationId xmlns:a16="http://schemas.microsoft.com/office/drawing/2014/main" id="{BD7307A3-F782-6C5C-DF96-FA59AF8EB46E}"/>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8231165C-CEE3-D30B-4909-3BD943E51E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372724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a:solidFill>
                  <a:schemeClr val="tx1"/>
                </a:solidFill>
                <a:latin typeface="Arial" charset="0"/>
              </a:defRPr>
            </a:lvl1pPr>
            <a:lvl2pPr marL="742950" indent="-285750" defTabSz="928688" eaLnBrk="0" hangingPunct="0">
              <a:defRPr>
                <a:solidFill>
                  <a:schemeClr val="tx1"/>
                </a:solidFill>
                <a:latin typeface="Arial" charset="0"/>
              </a:defRPr>
            </a:lvl2pPr>
            <a:lvl3pPr marL="1143000" indent="-228600" defTabSz="928688" eaLnBrk="0" hangingPunct="0">
              <a:defRPr>
                <a:solidFill>
                  <a:schemeClr val="tx1"/>
                </a:solidFill>
                <a:latin typeface="Arial" charset="0"/>
              </a:defRPr>
            </a:lvl3pPr>
            <a:lvl4pPr marL="1600200" indent="-228600" defTabSz="928688" eaLnBrk="0" hangingPunct="0">
              <a:defRPr>
                <a:solidFill>
                  <a:schemeClr val="tx1"/>
                </a:solidFill>
                <a:latin typeface="Arial" charset="0"/>
              </a:defRPr>
            </a:lvl4pPr>
            <a:lvl5pPr marL="2057400" indent="-228600" defTabSz="928688" eaLnBrk="0" hangingPunct="0">
              <a:defRPr>
                <a:solidFill>
                  <a:schemeClr val="tx1"/>
                </a:solidFill>
                <a:latin typeface="Arial" charset="0"/>
              </a:defRPr>
            </a:lvl5pPr>
            <a:lvl6pPr marL="2514600" indent="-228600" defTabSz="928688" eaLnBrk="0" fontAlgn="base" hangingPunct="0">
              <a:spcBef>
                <a:spcPct val="0"/>
              </a:spcBef>
              <a:spcAft>
                <a:spcPct val="0"/>
              </a:spcAft>
              <a:defRPr>
                <a:solidFill>
                  <a:schemeClr val="tx1"/>
                </a:solidFill>
                <a:latin typeface="Arial" charset="0"/>
              </a:defRPr>
            </a:lvl6pPr>
            <a:lvl7pPr marL="2971800" indent="-228600" defTabSz="928688" eaLnBrk="0" fontAlgn="base" hangingPunct="0">
              <a:spcBef>
                <a:spcPct val="0"/>
              </a:spcBef>
              <a:spcAft>
                <a:spcPct val="0"/>
              </a:spcAft>
              <a:defRPr>
                <a:solidFill>
                  <a:schemeClr val="tx1"/>
                </a:solidFill>
                <a:latin typeface="Arial" charset="0"/>
              </a:defRPr>
            </a:lvl7pPr>
            <a:lvl8pPr marL="3429000" indent="-228600" defTabSz="928688" eaLnBrk="0" fontAlgn="base" hangingPunct="0">
              <a:spcBef>
                <a:spcPct val="0"/>
              </a:spcBef>
              <a:spcAft>
                <a:spcPct val="0"/>
              </a:spcAft>
              <a:defRPr>
                <a:solidFill>
                  <a:schemeClr val="tx1"/>
                </a:solidFill>
                <a:latin typeface="Arial" charset="0"/>
              </a:defRPr>
            </a:lvl8pPr>
            <a:lvl9pPr marL="3886200" indent="-228600" defTabSz="928688" eaLnBrk="0" fontAlgn="base" hangingPunct="0">
              <a:spcBef>
                <a:spcPct val="0"/>
              </a:spcBef>
              <a:spcAft>
                <a:spcPct val="0"/>
              </a:spcAft>
              <a:defRPr>
                <a:solidFill>
                  <a:schemeClr val="tx1"/>
                </a:solidFill>
                <a:latin typeface="Arial" charset="0"/>
              </a:defRPr>
            </a:lvl9pPr>
          </a:lstStyle>
          <a:p>
            <a:pPr eaLnBrk="1" hangingPunct="1"/>
            <a:fld id="{DA7D2873-BF81-46DE-AAEA-DE14E7E83C3C}" type="slidenum">
              <a:rPr lang="en-GB" altLang="en-US" smtClean="0">
                <a:latin typeface="Trebuchet MS" pitchFamily="34" charset="0"/>
              </a:rPr>
              <a:pPr eaLnBrk="1" hangingPunct="1"/>
              <a:t>4</a:t>
            </a:fld>
            <a:endParaRPr lang="en-GB" altLang="en-US" dirty="0">
              <a:latin typeface="Trebuchet MS" pitchFamily="34"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530087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7240E-2AE4-B54A-E5FF-C72586D7E2D9}"/>
            </a:ext>
          </a:extLst>
        </p:cNvPr>
        <p:cNvGrpSpPr/>
        <p:nvPr/>
      </p:nvGrpSpPr>
      <p:grpSpPr>
        <a:xfrm>
          <a:off x="0" y="0"/>
          <a:ext cx="0" cy="0"/>
          <a:chOff x="0" y="0"/>
          <a:chExt cx="0" cy="0"/>
        </a:xfrm>
      </p:grpSpPr>
      <p:sp>
        <p:nvSpPr>
          <p:cNvPr id="113666" name="Rectangle 7">
            <a:extLst>
              <a:ext uri="{FF2B5EF4-FFF2-40B4-BE49-F238E27FC236}">
                <a16:creationId xmlns:a16="http://schemas.microsoft.com/office/drawing/2014/main" id="{394179E5-2AA8-A84E-B872-37DBDF73AF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a:solidFill>
                  <a:schemeClr val="tx1"/>
                </a:solidFill>
                <a:latin typeface="Arial" charset="0"/>
              </a:defRPr>
            </a:lvl1pPr>
            <a:lvl2pPr marL="742950" indent="-285750" defTabSz="928688" eaLnBrk="0" hangingPunct="0">
              <a:defRPr>
                <a:solidFill>
                  <a:schemeClr val="tx1"/>
                </a:solidFill>
                <a:latin typeface="Arial" charset="0"/>
              </a:defRPr>
            </a:lvl2pPr>
            <a:lvl3pPr marL="1143000" indent="-228600" defTabSz="928688" eaLnBrk="0" hangingPunct="0">
              <a:defRPr>
                <a:solidFill>
                  <a:schemeClr val="tx1"/>
                </a:solidFill>
                <a:latin typeface="Arial" charset="0"/>
              </a:defRPr>
            </a:lvl3pPr>
            <a:lvl4pPr marL="1600200" indent="-228600" defTabSz="928688" eaLnBrk="0" hangingPunct="0">
              <a:defRPr>
                <a:solidFill>
                  <a:schemeClr val="tx1"/>
                </a:solidFill>
                <a:latin typeface="Arial" charset="0"/>
              </a:defRPr>
            </a:lvl4pPr>
            <a:lvl5pPr marL="2057400" indent="-228600" defTabSz="928688" eaLnBrk="0" hangingPunct="0">
              <a:defRPr>
                <a:solidFill>
                  <a:schemeClr val="tx1"/>
                </a:solidFill>
                <a:latin typeface="Arial" charset="0"/>
              </a:defRPr>
            </a:lvl5pPr>
            <a:lvl6pPr marL="2514600" indent="-228600" defTabSz="928688" eaLnBrk="0" fontAlgn="base" hangingPunct="0">
              <a:spcBef>
                <a:spcPct val="0"/>
              </a:spcBef>
              <a:spcAft>
                <a:spcPct val="0"/>
              </a:spcAft>
              <a:defRPr>
                <a:solidFill>
                  <a:schemeClr val="tx1"/>
                </a:solidFill>
                <a:latin typeface="Arial" charset="0"/>
              </a:defRPr>
            </a:lvl6pPr>
            <a:lvl7pPr marL="2971800" indent="-228600" defTabSz="928688" eaLnBrk="0" fontAlgn="base" hangingPunct="0">
              <a:spcBef>
                <a:spcPct val="0"/>
              </a:spcBef>
              <a:spcAft>
                <a:spcPct val="0"/>
              </a:spcAft>
              <a:defRPr>
                <a:solidFill>
                  <a:schemeClr val="tx1"/>
                </a:solidFill>
                <a:latin typeface="Arial" charset="0"/>
              </a:defRPr>
            </a:lvl7pPr>
            <a:lvl8pPr marL="3429000" indent="-228600" defTabSz="928688" eaLnBrk="0" fontAlgn="base" hangingPunct="0">
              <a:spcBef>
                <a:spcPct val="0"/>
              </a:spcBef>
              <a:spcAft>
                <a:spcPct val="0"/>
              </a:spcAft>
              <a:defRPr>
                <a:solidFill>
                  <a:schemeClr val="tx1"/>
                </a:solidFill>
                <a:latin typeface="Arial" charset="0"/>
              </a:defRPr>
            </a:lvl8pPr>
            <a:lvl9pPr marL="3886200" indent="-228600" defTabSz="928688" eaLnBrk="0" fontAlgn="base" hangingPunct="0">
              <a:spcBef>
                <a:spcPct val="0"/>
              </a:spcBef>
              <a:spcAft>
                <a:spcPct val="0"/>
              </a:spcAft>
              <a:defRPr>
                <a:solidFill>
                  <a:schemeClr val="tx1"/>
                </a:solidFill>
                <a:latin typeface="Arial" charset="0"/>
              </a:defRPr>
            </a:lvl9pPr>
          </a:lstStyle>
          <a:p>
            <a:pPr eaLnBrk="1" hangingPunct="1"/>
            <a:fld id="{DA7D2873-BF81-46DE-AAEA-DE14E7E83C3C}" type="slidenum">
              <a:rPr lang="en-GB" altLang="en-US" smtClean="0">
                <a:latin typeface="Trebuchet MS" pitchFamily="34" charset="0"/>
              </a:rPr>
              <a:pPr eaLnBrk="1" hangingPunct="1"/>
              <a:t>5</a:t>
            </a:fld>
            <a:endParaRPr lang="en-GB" altLang="en-US" dirty="0">
              <a:latin typeface="Trebuchet MS" pitchFamily="34" charset="0"/>
            </a:endParaRPr>
          </a:p>
        </p:txBody>
      </p:sp>
      <p:sp>
        <p:nvSpPr>
          <p:cNvPr id="113667" name="Rectangle 2">
            <a:extLst>
              <a:ext uri="{FF2B5EF4-FFF2-40B4-BE49-F238E27FC236}">
                <a16:creationId xmlns:a16="http://schemas.microsoft.com/office/drawing/2014/main" id="{722082F8-67CE-4B6E-DC90-F69879305CE0}"/>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7717CA06-1D53-34E0-350F-8258ED6B1F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594051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a:solidFill>
                  <a:schemeClr val="tx1"/>
                </a:solidFill>
                <a:latin typeface="Arial" charset="0"/>
              </a:defRPr>
            </a:lvl1pPr>
            <a:lvl2pPr marL="742950" indent="-285750" defTabSz="928688" eaLnBrk="0" hangingPunct="0">
              <a:defRPr>
                <a:solidFill>
                  <a:schemeClr val="tx1"/>
                </a:solidFill>
                <a:latin typeface="Arial" charset="0"/>
              </a:defRPr>
            </a:lvl2pPr>
            <a:lvl3pPr marL="1143000" indent="-228600" defTabSz="928688" eaLnBrk="0" hangingPunct="0">
              <a:defRPr>
                <a:solidFill>
                  <a:schemeClr val="tx1"/>
                </a:solidFill>
                <a:latin typeface="Arial" charset="0"/>
              </a:defRPr>
            </a:lvl3pPr>
            <a:lvl4pPr marL="1600200" indent="-228600" defTabSz="928688" eaLnBrk="0" hangingPunct="0">
              <a:defRPr>
                <a:solidFill>
                  <a:schemeClr val="tx1"/>
                </a:solidFill>
                <a:latin typeface="Arial" charset="0"/>
              </a:defRPr>
            </a:lvl4pPr>
            <a:lvl5pPr marL="2057400" indent="-228600" defTabSz="928688" eaLnBrk="0" hangingPunct="0">
              <a:defRPr>
                <a:solidFill>
                  <a:schemeClr val="tx1"/>
                </a:solidFill>
                <a:latin typeface="Arial" charset="0"/>
              </a:defRPr>
            </a:lvl5pPr>
            <a:lvl6pPr marL="2514600" indent="-228600" defTabSz="928688" eaLnBrk="0" fontAlgn="base" hangingPunct="0">
              <a:spcBef>
                <a:spcPct val="0"/>
              </a:spcBef>
              <a:spcAft>
                <a:spcPct val="0"/>
              </a:spcAft>
              <a:defRPr>
                <a:solidFill>
                  <a:schemeClr val="tx1"/>
                </a:solidFill>
                <a:latin typeface="Arial" charset="0"/>
              </a:defRPr>
            </a:lvl6pPr>
            <a:lvl7pPr marL="2971800" indent="-228600" defTabSz="928688" eaLnBrk="0" fontAlgn="base" hangingPunct="0">
              <a:spcBef>
                <a:spcPct val="0"/>
              </a:spcBef>
              <a:spcAft>
                <a:spcPct val="0"/>
              </a:spcAft>
              <a:defRPr>
                <a:solidFill>
                  <a:schemeClr val="tx1"/>
                </a:solidFill>
                <a:latin typeface="Arial" charset="0"/>
              </a:defRPr>
            </a:lvl7pPr>
            <a:lvl8pPr marL="3429000" indent="-228600" defTabSz="928688" eaLnBrk="0" fontAlgn="base" hangingPunct="0">
              <a:spcBef>
                <a:spcPct val="0"/>
              </a:spcBef>
              <a:spcAft>
                <a:spcPct val="0"/>
              </a:spcAft>
              <a:defRPr>
                <a:solidFill>
                  <a:schemeClr val="tx1"/>
                </a:solidFill>
                <a:latin typeface="Arial" charset="0"/>
              </a:defRPr>
            </a:lvl8pPr>
            <a:lvl9pPr marL="3886200" indent="-228600" defTabSz="928688" eaLnBrk="0" fontAlgn="base" hangingPunct="0">
              <a:spcBef>
                <a:spcPct val="0"/>
              </a:spcBef>
              <a:spcAft>
                <a:spcPct val="0"/>
              </a:spcAft>
              <a:defRPr>
                <a:solidFill>
                  <a:schemeClr val="tx1"/>
                </a:solidFill>
                <a:latin typeface="Arial" charset="0"/>
              </a:defRPr>
            </a:lvl9pPr>
          </a:lstStyle>
          <a:p>
            <a:pPr eaLnBrk="1" hangingPunct="1"/>
            <a:fld id="{DA7D2873-BF81-46DE-AAEA-DE14E7E83C3C}" type="slidenum">
              <a:rPr lang="en-GB" altLang="en-US" smtClean="0">
                <a:latin typeface="Trebuchet MS" pitchFamily="34" charset="0"/>
              </a:rPr>
              <a:pPr eaLnBrk="1" hangingPunct="1"/>
              <a:t>6</a:t>
            </a:fld>
            <a:endParaRPr lang="en-GB" altLang="en-US" dirty="0">
              <a:latin typeface="Trebuchet MS" pitchFamily="34"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032824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a:solidFill>
                  <a:schemeClr val="tx1"/>
                </a:solidFill>
                <a:latin typeface="Arial" charset="0"/>
              </a:defRPr>
            </a:lvl1pPr>
            <a:lvl2pPr marL="742950" indent="-285750" defTabSz="928688" eaLnBrk="0" hangingPunct="0">
              <a:defRPr>
                <a:solidFill>
                  <a:schemeClr val="tx1"/>
                </a:solidFill>
                <a:latin typeface="Arial" charset="0"/>
              </a:defRPr>
            </a:lvl2pPr>
            <a:lvl3pPr marL="1143000" indent="-228600" defTabSz="928688" eaLnBrk="0" hangingPunct="0">
              <a:defRPr>
                <a:solidFill>
                  <a:schemeClr val="tx1"/>
                </a:solidFill>
                <a:latin typeface="Arial" charset="0"/>
              </a:defRPr>
            </a:lvl3pPr>
            <a:lvl4pPr marL="1600200" indent="-228600" defTabSz="928688" eaLnBrk="0" hangingPunct="0">
              <a:defRPr>
                <a:solidFill>
                  <a:schemeClr val="tx1"/>
                </a:solidFill>
                <a:latin typeface="Arial" charset="0"/>
              </a:defRPr>
            </a:lvl4pPr>
            <a:lvl5pPr marL="2057400" indent="-228600" defTabSz="928688" eaLnBrk="0" hangingPunct="0">
              <a:defRPr>
                <a:solidFill>
                  <a:schemeClr val="tx1"/>
                </a:solidFill>
                <a:latin typeface="Arial" charset="0"/>
              </a:defRPr>
            </a:lvl5pPr>
            <a:lvl6pPr marL="2514600" indent="-228600" defTabSz="928688" eaLnBrk="0" fontAlgn="base" hangingPunct="0">
              <a:spcBef>
                <a:spcPct val="0"/>
              </a:spcBef>
              <a:spcAft>
                <a:spcPct val="0"/>
              </a:spcAft>
              <a:defRPr>
                <a:solidFill>
                  <a:schemeClr val="tx1"/>
                </a:solidFill>
                <a:latin typeface="Arial" charset="0"/>
              </a:defRPr>
            </a:lvl6pPr>
            <a:lvl7pPr marL="2971800" indent="-228600" defTabSz="928688" eaLnBrk="0" fontAlgn="base" hangingPunct="0">
              <a:spcBef>
                <a:spcPct val="0"/>
              </a:spcBef>
              <a:spcAft>
                <a:spcPct val="0"/>
              </a:spcAft>
              <a:defRPr>
                <a:solidFill>
                  <a:schemeClr val="tx1"/>
                </a:solidFill>
                <a:latin typeface="Arial" charset="0"/>
              </a:defRPr>
            </a:lvl7pPr>
            <a:lvl8pPr marL="3429000" indent="-228600" defTabSz="928688" eaLnBrk="0" fontAlgn="base" hangingPunct="0">
              <a:spcBef>
                <a:spcPct val="0"/>
              </a:spcBef>
              <a:spcAft>
                <a:spcPct val="0"/>
              </a:spcAft>
              <a:defRPr>
                <a:solidFill>
                  <a:schemeClr val="tx1"/>
                </a:solidFill>
                <a:latin typeface="Arial" charset="0"/>
              </a:defRPr>
            </a:lvl8pPr>
            <a:lvl9pPr marL="3886200" indent="-228600" defTabSz="928688" eaLnBrk="0" fontAlgn="base" hangingPunct="0">
              <a:spcBef>
                <a:spcPct val="0"/>
              </a:spcBef>
              <a:spcAft>
                <a:spcPct val="0"/>
              </a:spcAft>
              <a:defRPr>
                <a:solidFill>
                  <a:schemeClr val="tx1"/>
                </a:solidFill>
                <a:latin typeface="Arial" charset="0"/>
              </a:defRPr>
            </a:lvl9pPr>
          </a:lstStyle>
          <a:p>
            <a:pPr eaLnBrk="1" hangingPunct="1"/>
            <a:fld id="{DA7D2873-BF81-46DE-AAEA-DE14E7E83C3C}" type="slidenum">
              <a:rPr lang="en-GB" altLang="en-US" smtClean="0">
                <a:latin typeface="Trebuchet MS" pitchFamily="34" charset="0"/>
              </a:rPr>
              <a:pPr eaLnBrk="1" hangingPunct="1"/>
              <a:t>7</a:t>
            </a:fld>
            <a:endParaRPr lang="en-GB" altLang="en-US" dirty="0">
              <a:latin typeface="Trebuchet MS" pitchFamily="34"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825519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5 – Answer: The rat race. But why is there a rat race? </a:t>
            </a:r>
          </a:p>
        </p:txBody>
      </p:sp>
      <p:sp>
        <p:nvSpPr>
          <p:cNvPr id="4" name="Slide Number Placeholder 3"/>
          <p:cNvSpPr>
            <a:spLocks noGrp="1"/>
          </p:cNvSpPr>
          <p:nvPr>
            <p:ph type="sldNum" sz="quarter" idx="5"/>
          </p:nvPr>
        </p:nvSpPr>
        <p:spPr/>
        <p:txBody>
          <a:bodyPr/>
          <a:lstStyle/>
          <a:p>
            <a:fld id="{61E8E6FA-C82F-43AE-9FC4-7AFE7DDF0C3D}" type="slidenum">
              <a:rPr lang="en-GB" smtClean="0"/>
              <a:t>8</a:t>
            </a:fld>
            <a:endParaRPr lang="en-GB"/>
          </a:p>
        </p:txBody>
      </p:sp>
    </p:spTree>
    <p:extLst>
      <p:ext uri="{BB962C8B-B14F-4D97-AF65-F5344CB8AC3E}">
        <p14:creationId xmlns:p14="http://schemas.microsoft.com/office/powerpoint/2010/main" val="789898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9</a:t>
            </a:fld>
            <a:endParaRPr lang="en-GB"/>
          </a:p>
        </p:txBody>
      </p:sp>
    </p:spTree>
    <p:extLst>
      <p:ext uri="{BB962C8B-B14F-4D97-AF65-F5344CB8AC3E}">
        <p14:creationId xmlns:p14="http://schemas.microsoft.com/office/powerpoint/2010/main" val="17874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Why is half a house useless? Ownership of a house confers rights to and powers of ‘quiet enjoyment’. These rights are worthless if shared. They are bundled with the house and cannot </a:t>
            </a:r>
            <a:r>
              <a:rPr lang="en-GB"/>
              <a:t>be unbundled.</a:t>
            </a:r>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10</a:t>
            </a:fld>
            <a:endParaRPr lang="en-GB"/>
          </a:p>
        </p:txBody>
      </p:sp>
    </p:spTree>
    <p:extLst>
      <p:ext uri="{BB962C8B-B14F-4D97-AF65-F5344CB8AC3E}">
        <p14:creationId xmlns:p14="http://schemas.microsoft.com/office/powerpoint/2010/main" val="1489315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11</a:t>
            </a:fld>
            <a:endParaRPr lang="en-GB"/>
          </a:p>
        </p:txBody>
      </p:sp>
    </p:spTree>
    <p:extLst>
      <p:ext uri="{BB962C8B-B14F-4D97-AF65-F5344CB8AC3E}">
        <p14:creationId xmlns:p14="http://schemas.microsoft.com/office/powerpoint/2010/main" val="3234317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12</a:t>
            </a:fld>
            <a:endParaRPr lang="en-GB"/>
          </a:p>
        </p:txBody>
      </p:sp>
    </p:spTree>
    <p:extLst>
      <p:ext uri="{BB962C8B-B14F-4D97-AF65-F5344CB8AC3E}">
        <p14:creationId xmlns:p14="http://schemas.microsoft.com/office/powerpoint/2010/main" val="85029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13</a:t>
            </a:fld>
            <a:endParaRPr lang="en-GB"/>
          </a:p>
        </p:txBody>
      </p:sp>
    </p:spTree>
    <p:extLst>
      <p:ext uri="{BB962C8B-B14F-4D97-AF65-F5344CB8AC3E}">
        <p14:creationId xmlns:p14="http://schemas.microsoft.com/office/powerpoint/2010/main" val="3102629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14</a:t>
            </a:fld>
            <a:endParaRPr lang="en-GB"/>
          </a:p>
        </p:txBody>
      </p:sp>
    </p:spTree>
    <p:extLst>
      <p:ext uri="{BB962C8B-B14F-4D97-AF65-F5344CB8AC3E}">
        <p14:creationId xmlns:p14="http://schemas.microsoft.com/office/powerpoint/2010/main" val="881099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15</a:t>
            </a:fld>
            <a:endParaRPr lang="en-GB"/>
          </a:p>
        </p:txBody>
      </p:sp>
    </p:spTree>
    <p:extLst>
      <p:ext uri="{BB962C8B-B14F-4D97-AF65-F5344CB8AC3E}">
        <p14:creationId xmlns:p14="http://schemas.microsoft.com/office/powerpoint/2010/main" val="3568260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16</a:t>
            </a:fld>
            <a:endParaRPr lang="en-GB"/>
          </a:p>
        </p:txBody>
      </p:sp>
    </p:spTree>
    <p:extLst>
      <p:ext uri="{BB962C8B-B14F-4D97-AF65-F5344CB8AC3E}">
        <p14:creationId xmlns:p14="http://schemas.microsoft.com/office/powerpoint/2010/main" val="4088413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17</a:t>
            </a:fld>
            <a:endParaRPr lang="en-GB"/>
          </a:p>
        </p:txBody>
      </p:sp>
    </p:spTree>
    <p:extLst>
      <p:ext uri="{BB962C8B-B14F-4D97-AF65-F5344CB8AC3E}">
        <p14:creationId xmlns:p14="http://schemas.microsoft.com/office/powerpoint/2010/main" val="4071014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18</a:t>
            </a:fld>
            <a:endParaRPr lang="en-GB"/>
          </a:p>
        </p:txBody>
      </p:sp>
    </p:spTree>
    <p:extLst>
      <p:ext uri="{BB962C8B-B14F-4D97-AF65-F5344CB8AC3E}">
        <p14:creationId xmlns:p14="http://schemas.microsoft.com/office/powerpoint/2010/main" val="2082486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E8E6FA-C82F-43AE-9FC4-7AFE7DDF0C3D}" type="slidenum">
              <a:rPr lang="en-GB" smtClean="0"/>
              <a:t>19</a:t>
            </a:fld>
            <a:endParaRPr lang="en-GB"/>
          </a:p>
        </p:txBody>
      </p:sp>
    </p:spTree>
    <p:extLst>
      <p:ext uri="{BB962C8B-B14F-4D97-AF65-F5344CB8AC3E}">
        <p14:creationId xmlns:p14="http://schemas.microsoft.com/office/powerpoint/2010/main" val="2125836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D4E2D-C38D-40B7-858B-10263E5CCB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606B302-2F21-4B89-9D43-83459440B6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8E5E2F-7AB5-4373-B1C6-3319F5DE2F41}"/>
              </a:ext>
            </a:extLst>
          </p:cNvPr>
          <p:cNvSpPr>
            <a:spLocks noGrp="1"/>
          </p:cNvSpPr>
          <p:nvPr>
            <p:ph type="dt" sz="half" idx="10"/>
          </p:nvPr>
        </p:nvSpPr>
        <p:spPr/>
        <p:txBody>
          <a:bodyPr/>
          <a:lstStyle/>
          <a:p>
            <a:fld id="{E886E64A-8117-410A-B4BE-344B942E53D8}" type="datetime1">
              <a:rPr lang="en-GB" smtClean="0"/>
              <a:t>25/01/2026</a:t>
            </a:fld>
            <a:endParaRPr lang="en-GB"/>
          </a:p>
        </p:txBody>
      </p:sp>
      <p:sp>
        <p:nvSpPr>
          <p:cNvPr id="5" name="Footer Placeholder 4">
            <a:extLst>
              <a:ext uri="{FF2B5EF4-FFF2-40B4-BE49-F238E27FC236}">
                <a16:creationId xmlns:a16="http://schemas.microsoft.com/office/drawing/2014/main" id="{7307A469-66F0-42AD-8222-89FFF4C94F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FC68A3-DD13-47C9-BEB9-D60A45C75A0D}"/>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161974161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6A0E9-8776-4BAA-A0FA-79A1B09432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2CCF6D-C72A-4E6F-A927-FDFB57E085E7}"/>
              </a:ext>
            </a:extLst>
          </p:cNvPr>
          <p:cNvSpPr>
            <a:spLocks noGrp="1"/>
          </p:cNvSpPr>
          <p:nvPr>
            <p:ph idx="1"/>
          </p:nvPr>
        </p:nvSpPr>
        <p:spPr/>
        <p:txBody>
          <a:bodyPr/>
          <a:lstStyle>
            <a:lvl2pPr marL="685800" indent="-228600">
              <a:buFont typeface="Courier New" panose="02070309020205020404" pitchFamily="49" charset="0"/>
              <a:buChar char="o"/>
              <a:defRPr/>
            </a:lvl2pPr>
            <a:lvl3pPr marL="1143000" indent="-228600">
              <a:buFont typeface="Wingdings" panose="05000000000000000000" pitchFamily="2" charset="2"/>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A49C04-9BE0-404A-A844-A1A7AD283308}"/>
              </a:ext>
            </a:extLst>
          </p:cNvPr>
          <p:cNvSpPr>
            <a:spLocks noGrp="1"/>
          </p:cNvSpPr>
          <p:nvPr>
            <p:ph type="dt" sz="half" idx="10"/>
          </p:nvPr>
        </p:nvSpPr>
        <p:spPr/>
        <p:txBody>
          <a:bodyPr/>
          <a:lstStyle/>
          <a:p>
            <a:fld id="{C0C4AA58-0EDF-4318-8B89-50F4F5863B83}" type="datetime1">
              <a:rPr lang="en-GB" smtClean="0"/>
              <a:t>25/01/2026</a:t>
            </a:fld>
            <a:endParaRPr lang="en-GB"/>
          </a:p>
        </p:txBody>
      </p:sp>
      <p:sp>
        <p:nvSpPr>
          <p:cNvPr id="5" name="Footer Placeholder 4">
            <a:extLst>
              <a:ext uri="{FF2B5EF4-FFF2-40B4-BE49-F238E27FC236}">
                <a16:creationId xmlns:a16="http://schemas.microsoft.com/office/drawing/2014/main" id="{A0C2458B-69D8-4E92-8292-E5202CC79F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18B9EC-C130-436A-A429-37DAA07CB225}"/>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1023657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6C189-62C7-4F2B-801D-F87AD3C8C7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01F13A-412B-4B63-A79B-512FA2A112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4B6B71-6A43-4E30-A7F2-B0B7B63A04BA}"/>
              </a:ext>
            </a:extLst>
          </p:cNvPr>
          <p:cNvSpPr>
            <a:spLocks noGrp="1"/>
          </p:cNvSpPr>
          <p:nvPr>
            <p:ph type="dt" sz="half" idx="10"/>
          </p:nvPr>
        </p:nvSpPr>
        <p:spPr/>
        <p:txBody>
          <a:bodyPr/>
          <a:lstStyle/>
          <a:p>
            <a:fld id="{495F0E10-F18F-48CE-A90B-7D45EA9FA281}" type="datetime1">
              <a:rPr lang="en-GB" smtClean="0"/>
              <a:t>25/01/2026</a:t>
            </a:fld>
            <a:endParaRPr lang="en-GB" dirty="0"/>
          </a:p>
        </p:txBody>
      </p:sp>
      <p:sp>
        <p:nvSpPr>
          <p:cNvPr id="5" name="Footer Placeholder 4">
            <a:extLst>
              <a:ext uri="{FF2B5EF4-FFF2-40B4-BE49-F238E27FC236}">
                <a16:creationId xmlns:a16="http://schemas.microsoft.com/office/drawing/2014/main" id="{6783E84F-FDA1-4446-9E93-D76F3B4E35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A4BB38-0A1E-4076-8AE0-A3E8DA2F5BD8}"/>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1632868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2BE9-9448-41FB-80B2-E07B3E2B6B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018E74-7751-420A-BB94-AC4313E5AA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5E3DEE8-E319-403C-9E2A-86657E89D7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1BD037-F679-4FD8-B4E3-B02C82E4A880}"/>
              </a:ext>
            </a:extLst>
          </p:cNvPr>
          <p:cNvSpPr>
            <a:spLocks noGrp="1"/>
          </p:cNvSpPr>
          <p:nvPr>
            <p:ph type="dt" sz="half" idx="10"/>
          </p:nvPr>
        </p:nvSpPr>
        <p:spPr/>
        <p:txBody>
          <a:bodyPr/>
          <a:lstStyle/>
          <a:p>
            <a:fld id="{D274F493-5058-4476-9BA1-E64E5D8591B1}" type="datetime1">
              <a:rPr lang="en-GB" smtClean="0"/>
              <a:t>25/01/2026</a:t>
            </a:fld>
            <a:endParaRPr lang="en-GB"/>
          </a:p>
        </p:txBody>
      </p:sp>
      <p:sp>
        <p:nvSpPr>
          <p:cNvPr id="6" name="Footer Placeholder 5">
            <a:extLst>
              <a:ext uri="{FF2B5EF4-FFF2-40B4-BE49-F238E27FC236}">
                <a16:creationId xmlns:a16="http://schemas.microsoft.com/office/drawing/2014/main" id="{0F0FA365-B452-4D26-8A53-421EAC1FF0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6B5D71-CC44-4CC2-94B3-D3D6049382A5}"/>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1107859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BFAD1-E5ED-4BE1-9A40-CDF899DFE6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CEAC52-D252-42F5-ACF3-47885C7640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6FD618-11CB-4E4E-AF9E-D0C6A0E596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A4868EE-AC2A-40A2-90F4-864D74A8CD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BE6FC9-A51A-4941-BC46-0D3A3648DC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0FC8B62-33D7-4749-BA8F-3B4DC74AE73E}"/>
              </a:ext>
            </a:extLst>
          </p:cNvPr>
          <p:cNvSpPr>
            <a:spLocks noGrp="1"/>
          </p:cNvSpPr>
          <p:nvPr>
            <p:ph type="dt" sz="half" idx="10"/>
          </p:nvPr>
        </p:nvSpPr>
        <p:spPr/>
        <p:txBody>
          <a:bodyPr/>
          <a:lstStyle/>
          <a:p>
            <a:fld id="{994D66AC-C683-4CD5-BAD2-1987EF0717D1}" type="datetime1">
              <a:rPr lang="en-GB" smtClean="0"/>
              <a:t>25/01/2026</a:t>
            </a:fld>
            <a:endParaRPr lang="en-GB"/>
          </a:p>
        </p:txBody>
      </p:sp>
      <p:sp>
        <p:nvSpPr>
          <p:cNvPr id="8" name="Footer Placeholder 7">
            <a:extLst>
              <a:ext uri="{FF2B5EF4-FFF2-40B4-BE49-F238E27FC236}">
                <a16:creationId xmlns:a16="http://schemas.microsoft.com/office/drawing/2014/main" id="{B99D3C61-4C7C-4204-8F73-B4C17752C1E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78DFFB-0716-421E-95DC-753358A481AC}"/>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196590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347EE-ECC9-4D24-8B67-A70CE63F155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E996D4-7FD3-4A56-92EB-068A3A0AFA32}"/>
              </a:ext>
            </a:extLst>
          </p:cNvPr>
          <p:cNvSpPr>
            <a:spLocks noGrp="1"/>
          </p:cNvSpPr>
          <p:nvPr>
            <p:ph type="dt" sz="half" idx="10"/>
          </p:nvPr>
        </p:nvSpPr>
        <p:spPr/>
        <p:txBody>
          <a:bodyPr/>
          <a:lstStyle/>
          <a:p>
            <a:fld id="{2D509218-3442-47BE-A84A-8402562DE1BC}" type="datetime1">
              <a:rPr lang="en-GB" smtClean="0"/>
              <a:t>25/01/2026</a:t>
            </a:fld>
            <a:endParaRPr lang="en-GB"/>
          </a:p>
        </p:txBody>
      </p:sp>
      <p:sp>
        <p:nvSpPr>
          <p:cNvPr id="4" name="Footer Placeholder 3">
            <a:extLst>
              <a:ext uri="{FF2B5EF4-FFF2-40B4-BE49-F238E27FC236}">
                <a16:creationId xmlns:a16="http://schemas.microsoft.com/office/drawing/2014/main" id="{6BB81A54-50BC-4140-AE89-4EBB7E2C42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BF9E28-46BB-4AAF-8F15-6C1CD52EECD1}"/>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59791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AD09CE-32A5-471C-AA7B-8EC2632B184A}"/>
              </a:ext>
            </a:extLst>
          </p:cNvPr>
          <p:cNvSpPr>
            <a:spLocks noGrp="1"/>
          </p:cNvSpPr>
          <p:nvPr>
            <p:ph type="dt" sz="half" idx="10"/>
          </p:nvPr>
        </p:nvSpPr>
        <p:spPr/>
        <p:txBody>
          <a:bodyPr/>
          <a:lstStyle/>
          <a:p>
            <a:fld id="{ABCFD676-089C-4A13-8EE3-3ECFBF6B648F}" type="datetime1">
              <a:rPr lang="en-GB" smtClean="0"/>
              <a:t>25/01/2026</a:t>
            </a:fld>
            <a:endParaRPr lang="en-GB"/>
          </a:p>
        </p:txBody>
      </p:sp>
      <p:sp>
        <p:nvSpPr>
          <p:cNvPr id="3" name="Footer Placeholder 2">
            <a:extLst>
              <a:ext uri="{FF2B5EF4-FFF2-40B4-BE49-F238E27FC236}">
                <a16:creationId xmlns:a16="http://schemas.microsoft.com/office/drawing/2014/main" id="{032DDD40-EC7C-469D-8001-BB771D88C43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202354F-B048-470B-BE88-61C2F8472DE3}"/>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3660729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8744-381A-4F54-9E4C-067712A875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D7E26E-94C4-4DD9-B444-58AEED88F6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D8891D-68BA-40C4-8071-A890DBAC94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6CF39B-CAA2-4F16-8F12-B4B7F017A309}"/>
              </a:ext>
            </a:extLst>
          </p:cNvPr>
          <p:cNvSpPr>
            <a:spLocks noGrp="1"/>
          </p:cNvSpPr>
          <p:nvPr>
            <p:ph type="dt" sz="half" idx="10"/>
          </p:nvPr>
        </p:nvSpPr>
        <p:spPr/>
        <p:txBody>
          <a:bodyPr/>
          <a:lstStyle/>
          <a:p>
            <a:fld id="{C1A329D6-670E-409A-B368-2A3D8C2A349A}" type="datetime1">
              <a:rPr lang="en-GB" smtClean="0"/>
              <a:t>25/01/2026</a:t>
            </a:fld>
            <a:endParaRPr lang="en-GB"/>
          </a:p>
        </p:txBody>
      </p:sp>
      <p:sp>
        <p:nvSpPr>
          <p:cNvPr id="6" name="Footer Placeholder 5">
            <a:extLst>
              <a:ext uri="{FF2B5EF4-FFF2-40B4-BE49-F238E27FC236}">
                <a16:creationId xmlns:a16="http://schemas.microsoft.com/office/drawing/2014/main" id="{ACC49D7E-FFA2-4CED-9DB0-6C3C48F096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8F3063-63C4-41DF-8449-D445C7E19C19}"/>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2462185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F400-95D1-4408-B9A6-21DDE5730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3F5EC0-6A46-4759-A7C4-736D0E9B72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118C430-D941-4E5F-B6E8-B143A75987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63CB44-0785-446C-80A7-AE2DCD80575F}"/>
              </a:ext>
            </a:extLst>
          </p:cNvPr>
          <p:cNvSpPr>
            <a:spLocks noGrp="1"/>
          </p:cNvSpPr>
          <p:nvPr>
            <p:ph type="dt" sz="half" idx="10"/>
          </p:nvPr>
        </p:nvSpPr>
        <p:spPr/>
        <p:txBody>
          <a:bodyPr/>
          <a:lstStyle/>
          <a:p>
            <a:fld id="{C925B0F7-F2AA-4389-BDE9-6FAA75487500}" type="datetime1">
              <a:rPr lang="en-GB" smtClean="0"/>
              <a:t>25/01/2026</a:t>
            </a:fld>
            <a:endParaRPr lang="en-GB"/>
          </a:p>
        </p:txBody>
      </p:sp>
      <p:sp>
        <p:nvSpPr>
          <p:cNvPr id="6" name="Footer Placeholder 5">
            <a:extLst>
              <a:ext uri="{FF2B5EF4-FFF2-40B4-BE49-F238E27FC236}">
                <a16:creationId xmlns:a16="http://schemas.microsoft.com/office/drawing/2014/main" id="{2480D520-CEA5-4D92-9260-1D4689C811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CE1400-AC04-43F3-B30C-DFD373AA5946}"/>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836336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0A510-AEFC-4220-85A4-177066AE63F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010AEF-7172-4E84-AA3A-D86917AED5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12A9D2-A2A7-4E2B-8E23-5034759404DE}"/>
              </a:ext>
            </a:extLst>
          </p:cNvPr>
          <p:cNvSpPr>
            <a:spLocks noGrp="1"/>
          </p:cNvSpPr>
          <p:nvPr>
            <p:ph type="dt" sz="half" idx="10"/>
          </p:nvPr>
        </p:nvSpPr>
        <p:spPr/>
        <p:txBody>
          <a:bodyPr/>
          <a:lstStyle/>
          <a:p>
            <a:fld id="{1D199405-FFF5-4374-8CCC-8BB5084AC86D}" type="datetime1">
              <a:rPr lang="en-GB" smtClean="0"/>
              <a:t>25/01/2026</a:t>
            </a:fld>
            <a:endParaRPr lang="en-GB"/>
          </a:p>
        </p:txBody>
      </p:sp>
      <p:sp>
        <p:nvSpPr>
          <p:cNvPr id="5" name="Footer Placeholder 4">
            <a:extLst>
              <a:ext uri="{FF2B5EF4-FFF2-40B4-BE49-F238E27FC236}">
                <a16:creationId xmlns:a16="http://schemas.microsoft.com/office/drawing/2014/main" id="{3230BC8F-69E6-448F-8884-A6FCA6CA53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5EB337-D585-4885-B114-D5A2F41DE0F5}"/>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391533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4F1157-A708-4A71-8761-0FEAF1F0A27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873F0F-869A-4B6B-9D67-B30455DF09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FC22AE-2190-4011-AC12-B3AE3EE8A3FE}"/>
              </a:ext>
            </a:extLst>
          </p:cNvPr>
          <p:cNvSpPr>
            <a:spLocks noGrp="1"/>
          </p:cNvSpPr>
          <p:nvPr>
            <p:ph type="dt" sz="half" idx="10"/>
          </p:nvPr>
        </p:nvSpPr>
        <p:spPr/>
        <p:txBody>
          <a:bodyPr/>
          <a:lstStyle/>
          <a:p>
            <a:fld id="{66D97D21-EBC1-44C7-B2AE-45BECBB6D1E8}" type="datetime1">
              <a:rPr lang="en-GB" smtClean="0"/>
              <a:t>25/01/2026</a:t>
            </a:fld>
            <a:endParaRPr lang="en-GB"/>
          </a:p>
        </p:txBody>
      </p:sp>
      <p:sp>
        <p:nvSpPr>
          <p:cNvPr id="5" name="Footer Placeholder 4">
            <a:extLst>
              <a:ext uri="{FF2B5EF4-FFF2-40B4-BE49-F238E27FC236}">
                <a16:creationId xmlns:a16="http://schemas.microsoft.com/office/drawing/2014/main" id="{6806E08D-5D19-483E-BAD5-564D6FFF66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BB9D1F-83C6-4BA9-9FD1-8C882BA9AFB4}"/>
              </a:ext>
            </a:extLst>
          </p:cNvPr>
          <p:cNvSpPr>
            <a:spLocks noGrp="1"/>
          </p:cNvSpPr>
          <p:nvPr>
            <p:ph type="sldNum" sz="quarter" idx="12"/>
          </p:nvPr>
        </p:nvSpPr>
        <p:spPr/>
        <p:txBody>
          <a:bodyPr/>
          <a:lstStyle/>
          <a:p>
            <a:fld id="{A5A57695-491E-4B4D-A648-095C7253575F}" type="slidenum">
              <a:rPr lang="en-GB" smtClean="0"/>
              <a:t>‹#›</a:t>
            </a:fld>
            <a:endParaRPr lang="en-GB"/>
          </a:p>
        </p:txBody>
      </p:sp>
    </p:spTree>
    <p:extLst>
      <p:ext uri="{BB962C8B-B14F-4D97-AF65-F5344CB8AC3E}">
        <p14:creationId xmlns:p14="http://schemas.microsoft.com/office/powerpoint/2010/main" val="794012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75AD54-C861-4761-8AF0-E7579C0882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753974-072F-4632-90DE-B6489B177E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0E10067C-A488-476A-8092-B377FFB559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A9567-1A3B-4DCF-8888-1A76E0225ADA}" type="datetime1">
              <a:rPr lang="en-GB" smtClean="0"/>
              <a:t>25/01/2026</a:t>
            </a:fld>
            <a:endParaRPr lang="en-GB"/>
          </a:p>
        </p:txBody>
      </p:sp>
      <p:sp>
        <p:nvSpPr>
          <p:cNvPr id="5" name="Footer Placeholder 4">
            <a:extLst>
              <a:ext uri="{FF2B5EF4-FFF2-40B4-BE49-F238E27FC236}">
                <a16:creationId xmlns:a16="http://schemas.microsoft.com/office/drawing/2014/main" id="{A8733C0D-E2A2-419A-B152-BC20A636D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E28BFE3-A655-4B52-A79C-5ACADF44B5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57695-491E-4B4D-A648-095C7253575F}" type="slidenum">
              <a:rPr lang="en-GB" smtClean="0"/>
              <a:t>‹#›</a:t>
            </a:fld>
            <a:endParaRPr lang="en-GB"/>
          </a:p>
        </p:txBody>
      </p:sp>
    </p:spTree>
    <p:extLst>
      <p:ext uri="{BB962C8B-B14F-4D97-AF65-F5344CB8AC3E}">
        <p14:creationId xmlns:p14="http://schemas.microsoft.com/office/powerpoint/2010/main" val="29141938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7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0.png"/><Relationship Id="rId9" Type="http://schemas.openxmlformats.org/officeDocument/2006/relationships/image" Target="../media/image9.svg"/></Relationships>
</file>

<file path=ppt/slides/_rels/slide1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9.svg"/></Relationships>
</file>

<file path=ppt/slides/_rels/slide1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image" Target="../media/image9.svg"/></Relationships>
</file>

<file path=ppt/slides/_rels/slide1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9.svg"/></Relationships>
</file>

<file path=ppt/slides/_rels/slide1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image" Target="../media/image9.svg"/></Relationships>
</file>

<file path=ppt/slides/_rels/slide1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image" Target="../media/image9.svg"/></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2.png"/><Relationship Id="rId9" Type="http://schemas.openxmlformats.org/officeDocument/2006/relationships/image" Target="../media/image9.svg"/></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10854-C519-4385-BDD3-EEA0A4048A3E}"/>
              </a:ext>
            </a:extLst>
          </p:cNvPr>
          <p:cNvSpPr>
            <a:spLocks noGrp="1"/>
          </p:cNvSpPr>
          <p:nvPr>
            <p:ph type="ctrTitle"/>
          </p:nvPr>
        </p:nvSpPr>
        <p:spPr>
          <a:xfrm>
            <a:off x="497150" y="980663"/>
            <a:ext cx="11345662" cy="1373072"/>
          </a:xfrm>
        </p:spPr>
        <p:txBody>
          <a:bodyPr>
            <a:noAutofit/>
          </a:bodyPr>
          <a:lstStyle/>
          <a:p>
            <a:r>
              <a:rPr lang="en-US" sz="3600" dirty="0"/>
              <a:t>The paradox of progress</a:t>
            </a:r>
            <a:endParaRPr lang="en-GB" sz="3600" dirty="0"/>
          </a:p>
        </p:txBody>
      </p:sp>
      <p:sp>
        <p:nvSpPr>
          <p:cNvPr id="4" name="Subtitle 2">
            <a:extLst>
              <a:ext uri="{FF2B5EF4-FFF2-40B4-BE49-F238E27FC236}">
                <a16:creationId xmlns:a16="http://schemas.microsoft.com/office/drawing/2014/main" id="{A9742E47-5C93-4CB3-9598-AC8D1A318248}"/>
              </a:ext>
            </a:extLst>
          </p:cNvPr>
          <p:cNvSpPr txBox="1">
            <a:spLocks/>
          </p:cNvSpPr>
          <p:nvPr/>
        </p:nvSpPr>
        <p:spPr>
          <a:xfrm>
            <a:off x="1533281" y="4732448"/>
            <a:ext cx="9144000" cy="1144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a:t>Mungo Wilson</a:t>
            </a:r>
          </a:p>
        </p:txBody>
      </p:sp>
      <p:sp>
        <p:nvSpPr>
          <p:cNvPr id="5" name="Slide Number Placeholder 4">
            <a:extLst>
              <a:ext uri="{FF2B5EF4-FFF2-40B4-BE49-F238E27FC236}">
                <a16:creationId xmlns:a16="http://schemas.microsoft.com/office/drawing/2014/main" id="{9438C435-5987-4A42-94E0-4ABCC5DDE3DC}"/>
              </a:ext>
            </a:extLst>
          </p:cNvPr>
          <p:cNvSpPr>
            <a:spLocks noGrp="1"/>
          </p:cNvSpPr>
          <p:nvPr>
            <p:ph type="sldNum" sz="quarter" idx="12"/>
          </p:nvPr>
        </p:nvSpPr>
        <p:spPr/>
        <p:txBody>
          <a:bodyPr/>
          <a:lstStyle/>
          <a:p>
            <a:fld id="{A5A57695-491E-4B4D-A648-095C7253575F}" type="slidenum">
              <a:rPr lang="en-GB" smtClean="0"/>
              <a:t>1</a:t>
            </a:fld>
            <a:endParaRPr lang="en-GB"/>
          </a:p>
        </p:txBody>
      </p:sp>
    </p:spTree>
    <p:extLst>
      <p:ext uri="{BB962C8B-B14F-4D97-AF65-F5344CB8AC3E}">
        <p14:creationId xmlns:p14="http://schemas.microsoft.com/office/powerpoint/2010/main" val="1640563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173473" y="1354995"/>
            <a:ext cx="7845053" cy="495076"/>
          </a:xfrm>
        </p:spPr>
        <p:txBody>
          <a:bodyPr>
            <a:normAutofit fontScale="90000"/>
          </a:bodyPr>
          <a:lstStyle/>
          <a:p>
            <a:pPr eaLnBrk="1" hangingPunct="1"/>
            <a:r>
              <a:rPr lang="en-GB" altLang="en-US" sz="3600" dirty="0">
                <a:solidFill>
                  <a:schemeClr val="accent2"/>
                </a:solidFill>
              </a:rPr>
              <a:t>World GDP </a:t>
            </a:r>
            <a:r>
              <a:rPr lang="en-GB" altLang="en-US" sz="2000" dirty="0">
                <a:solidFill>
                  <a:schemeClr val="accent2"/>
                </a:solidFill>
              </a:rPr>
              <a:t>per</a:t>
            </a:r>
            <a:r>
              <a:rPr lang="en-GB" altLang="en-US" sz="3600" dirty="0">
                <a:solidFill>
                  <a:schemeClr val="accent2"/>
                </a:solidFill>
              </a:rPr>
              <a:t> capita since 1 AD</a:t>
            </a:r>
            <a:endParaRPr lang="en-US" altLang="en-US" sz="3600" dirty="0">
              <a:solidFill>
                <a:schemeClr val="accent2"/>
              </a:solidFill>
            </a:endParaRPr>
          </a:p>
        </p:txBody>
      </p:sp>
      <p:pic>
        <p:nvPicPr>
          <p:cNvPr id="2" name="Picture 1">
            <a:extLst>
              <a:ext uri="{FF2B5EF4-FFF2-40B4-BE49-F238E27FC236}">
                <a16:creationId xmlns:a16="http://schemas.microsoft.com/office/drawing/2014/main" id="{D33C9A10-6675-49A3-9221-EA42FBFB55F3}"/>
              </a:ext>
            </a:extLst>
          </p:cNvPr>
          <p:cNvPicPr>
            <a:picLocks noChangeAspect="1"/>
          </p:cNvPicPr>
          <p:nvPr/>
        </p:nvPicPr>
        <p:blipFill>
          <a:blip r:embed="rId4"/>
          <a:stretch>
            <a:fillRect/>
          </a:stretch>
        </p:blipFill>
        <p:spPr>
          <a:xfrm>
            <a:off x="3143673" y="1916832"/>
            <a:ext cx="5499445" cy="3456384"/>
          </a:xfrm>
          <a:prstGeom prst="rect">
            <a:avLst/>
          </a:prstGeom>
        </p:spPr>
      </p:pic>
      <p:sp>
        <p:nvSpPr>
          <p:cNvPr id="3" name="TextBox 2">
            <a:extLst>
              <a:ext uri="{FF2B5EF4-FFF2-40B4-BE49-F238E27FC236}">
                <a16:creationId xmlns:a16="http://schemas.microsoft.com/office/drawing/2014/main" id="{291BC00E-A948-4DCE-B7CF-2399AA9DDD4F}"/>
              </a:ext>
            </a:extLst>
          </p:cNvPr>
          <p:cNvSpPr txBox="1"/>
          <p:nvPr/>
        </p:nvSpPr>
        <p:spPr>
          <a:xfrm>
            <a:off x="2754661" y="5179839"/>
            <a:ext cx="6682675" cy="338554"/>
          </a:xfrm>
          <a:prstGeom prst="rect">
            <a:avLst/>
          </a:prstGeom>
          <a:noFill/>
        </p:spPr>
        <p:txBody>
          <a:bodyPr wrap="square" rtlCol="0">
            <a:spAutoFit/>
          </a:bodyPr>
          <a:lstStyle/>
          <a:p>
            <a:r>
              <a:rPr lang="en-GB" sz="1600" dirty="0"/>
              <a:t>Source</a:t>
            </a:r>
            <a:r>
              <a:rPr lang="en-GB" sz="1000" dirty="0"/>
              <a:t>: </a:t>
            </a:r>
            <a:r>
              <a:rPr lang="en-GB" sz="1000" dirty="0" err="1"/>
              <a:t>Koppl</a:t>
            </a:r>
            <a:r>
              <a:rPr lang="en-GB" sz="1000" dirty="0"/>
              <a:t> et al. (2018) using data from the Maddison Project Database, version 2018.</a:t>
            </a:r>
          </a:p>
        </p:txBody>
      </p:sp>
    </p:spTree>
    <p:custDataLst>
      <p:tags r:id="rId1"/>
    </p:custDataLst>
    <p:extLst>
      <p:ext uri="{BB962C8B-B14F-4D97-AF65-F5344CB8AC3E}">
        <p14:creationId xmlns:p14="http://schemas.microsoft.com/office/powerpoint/2010/main" val="3285878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F0C8D-8A5C-2B03-A35F-0DC96A7D27A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D6F813E-4537-DE08-47B0-C6345F20845A}"/>
              </a:ext>
            </a:extLst>
          </p:cNvPr>
          <p:cNvPicPr>
            <a:picLocks noChangeAspect="1"/>
          </p:cNvPicPr>
          <p:nvPr/>
        </p:nvPicPr>
        <p:blipFill>
          <a:blip r:embed="rId4"/>
          <a:stretch>
            <a:fillRect/>
          </a:stretch>
        </p:blipFill>
        <p:spPr>
          <a:xfrm>
            <a:off x="1615440" y="676946"/>
            <a:ext cx="8988059" cy="5520653"/>
          </a:xfrm>
          <a:prstGeom prst="rect">
            <a:avLst/>
          </a:prstGeom>
        </p:spPr>
      </p:pic>
    </p:spTree>
    <p:custDataLst>
      <p:tags r:id="rId1"/>
    </p:custDataLst>
    <p:extLst>
      <p:ext uri="{BB962C8B-B14F-4D97-AF65-F5344CB8AC3E}">
        <p14:creationId xmlns:p14="http://schemas.microsoft.com/office/powerpoint/2010/main" val="36668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1BC00E-A948-4DCE-B7CF-2399AA9DDD4F}"/>
              </a:ext>
            </a:extLst>
          </p:cNvPr>
          <p:cNvSpPr txBox="1"/>
          <p:nvPr/>
        </p:nvSpPr>
        <p:spPr>
          <a:xfrm>
            <a:off x="2754661" y="5179839"/>
            <a:ext cx="6682675" cy="338554"/>
          </a:xfrm>
          <a:prstGeom prst="rect">
            <a:avLst/>
          </a:prstGeom>
          <a:noFill/>
        </p:spPr>
        <p:txBody>
          <a:bodyPr wrap="square" rtlCol="0">
            <a:spAutoFit/>
          </a:bodyPr>
          <a:lstStyle/>
          <a:p>
            <a:r>
              <a:rPr lang="en-GB" sz="1600" dirty="0"/>
              <a:t>Source</a:t>
            </a:r>
            <a:r>
              <a:rPr lang="en-GB" sz="1000" dirty="0"/>
              <a:t>: </a:t>
            </a:r>
            <a:r>
              <a:rPr lang="en-GB" sz="1000" dirty="0" err="1"/>
              <a:t>Koppl</a:t>
            </a:r>
            <a:r>
              <a:rPr lang="en-GB" sz="1000" dirty="0"/>
              <a:t> et al. (2018) using data from the Maddison Project Database, version 2018.</a:t>
            </a:r>
          </a:p>
        </p:txBody>
      </p:sp>
      <p:pic>
        <p:nvPicPr>
          <p:cNvPr id="5" name="Picture 4">
            <a:extLst>
              <a:ext uri="{FF2B5EF4-FFF2-40B4-BE49-F238E27FC236}">
                <a16:creationId xmlns:a16="http://schemas.microsoft.com/office/drawing/2014/main" id="{A62C7DE0-AC01-2181-E971-1AC8E9CE7FC6}"/>
              </a:ext>
            </a:extLst>
          </p:cNvPr>
          <p:cNvPicPr>
            <a:picLocks noChangeAspect="1"/>
          </p:cNvPicPr>
          <p:nvPr/>
        </p:nvPicPr>
        <p:blipFill>
          <a:blip r:embed="rId4"/>
          <a:stretch>
            <a:fillRect/>
          </a:stretch>
        </p:blipFill>
        <p:spPr>
          <a:xfrm>
            <a:off x="2525917" y="91213"/>
            <a:ext cx="7206557" cy="6588197"/>
          </a:xfrm>
          <a:prstGeom prst="rect">
            <a:avLst/>
          </a:prstGeom>
        </p:spPr>
      </p:pic>
    </p:spTree>
    <p:custDataLst>
      <p:tags r:id="rId1"/>
    </p:custDataLst>
    <p:extLst>
      <p:ext uri="{BB962C8B-B14F-4D97-AF65-F5344CB8AC3E}">
        <p14:creationId xmlns:p14="http://schemas.microsoft.com/office/powerpoint/2010/main" val="148185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E220E-0627-F293-831A-082FC2973C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6C34CA-2B22-5F0C-28A7-08C86C63FCF2}"/>
              </a:ext>
            </a:extLst>
          </p:cNvPr>
          <p:cNvPicPr>
            <a:picLocks noChangeAspect="1"/>
          </p:cNvPicPr>
          <p:nvPr/>
        </p:nvPicPr>
        <p:blipFill>
          <a:blip r:embed="rId4"/>
          <a:stretch>
            <a:fillRect/>
          </a:stretch>
        </p:blipFill>
        <p:spPr>
          <a:xfrm>
            <a:off x="1400755" y="1270000"/>
            <a:ext cx="10605729" cy="4876800"/>
          </a:xfrm>
          <a:prstGeom prst="rect">
            <a:avLst/>
          </a:prstGeom>
        </p:spPr>
      </p:pic>
    </p:spTree>
    <p:custDataLst>
      <p:tags r:id="rId1"/>
    </p:custDataLst>
    <p:extLst>
      <p:ext uri="{BB962C8B-B14F-4D97-AF65-F5344CB8AC3E}">
        <p14:creationId xmlns:p14="http://schemas.microsoft.com/office/powerpoint/2010/main" val="32065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C4DF609-E413-4ECF-BBF9-95F690411548}"/>
              </a:ext>
            </a:extLst>
          </p:cNvPr>
          <p:cNvSpPr txBox="1"/>
          <p:nvPr/>
        </p:nvSpPr>
        <p:spPr>
          <a:xfrm>
            <a:off x="2495600" y="1052737"/>
            <a:ext cx="7522928" cy="4955203"/>
          </a:xfrm>
          <a:prstGeom prst="rect">
            <a:avLst/>
          </a:prstGeom>
          <a:noFill/>
        </p:spPr>
        <p:txBody>
          <a:bodyPr wrap="square">
            <a:spAutoFit/>
          </a:bodyPr>
          <a:lstStyle/>
          <a:p>
            <a:r>
              <a:rPr lang="en-GB" sz="1600" dirty="0"/>
              <a:t>From the earliest times of which we have record-back, say, to two thousand years before Christ-down to the beginning of the eighteenth century, there was no very great change in the standard of life of the average man living in the civilised centres of the earth. Ups and downs certainly. Visitations of plague, famine, and war. Golden intervals. But no progressive, violent change. Some periods perhaps 50 per cent better than others, at the utmost 100 per cent better-in the four thousand years which ended (say) in A. D. 1700.</a:t>
            </a:r>
          </a:p>
          <a:p>
            <a:r>
              <a:rPr lang="en-GB" sz="1600" dirty="0"/>
              <a:t>This slow rate of progress, or lack of progress, was due to two reasons-to the remarkable absence of important technical improvements and to the failure of capital to accumulate.</a:t>
            </a:r>
          </a:p>
          <a:p>
            <a:r>
              <a:rPr lang="en-GB" sz="1600" dirty="0"/>
              <a:t>The absence of important technical inventions between the prehistoric age and comparatively modern times is truly remarkable. Almost everything which really matters and which the world possessed at the commencement of the modern age was already known to man at the dawn of history. Language, fire, the same domestic animals which we have to-day, wheat, barley, the vine and the olive, the plough, the wheel, the oar, the sail, leather, linen and cloth, bricks and pots, gold and silver, copper, tin, and lead-and iron was added to the list before 1000 B.C.-banking, statecraft, mathematics, astronomy, and religion. There is no record of when we first possessed these things.</a:t>
            </a:r>
            <a:r>
              <a:rPr lang="en-GB" altLang="en-US" sz="1200" i="1" dirty="0"/>
              <a:t> Keynes, 1930</a:t>
            </a:r>
            <a:endParaRPr lang="en-GB" sz="1600" dirty="0"/>
          </a:p>
        </p:txBody>
      </p:sp>
    </p:spTree>
    <p:custDataLst>
      <p:tags r:id="rId1"/>
    </p:custDataLst>
    <p:extLst>
      <p:ext uri="{BB962C8B-B14F-4D97-AF65-F5344CB8AC3E}">
        <p14:creationId xmlns:p14="http://schemas.microsoft.com/office/powerpoint/2010/main" val="4027126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08213" y="1124744"/>
            <a:ext cx="7772400" cy="1143000"/>
          </a:xfrm>
        </p:spPr>
        <p:txBody>
          <a:bodyPr>
            <a:normAutofit/>
          </a:bodyPr>
          <a:lstStyle/>
          <a:p>
            <a:pPr eaLnBrk="1" hangingPunct="1"/>
            <a:r>
              <a:rPr lang="en-GB" altLang="en-US" sz="3200" dirty="0">
                <a:solidFill>
                  <a:schemeClr val="accent2"/>
                </a:solidFill>
              </a:rPr>
              <a:t>The remarkable absence of important technological improvements</a:t>
            </a:r>
            <a:endParaRPr lang="en-US" altLang="en-US" sz="3200" dirty="0">
              <a:solidFill>
                <a:schemeClr val="accent2"/>
              </a:solidFill>
            </a:endParaRPr>
          </a:p>
        </p:txBody>
      </p:sp>
      <p:sp>
        <p:nvSpPr>
          <p:cNvPr id="52227" name="Rectangle 3"/>
          <p:cNvSpPr>
            <a:spLocks noGrp="1" noChangeArrowheads="1"/>
          </p:cNvSpPr>
          <p:nvPr>
            <p:ph type="body" idx="1"/>
          </p:nvPr>
        </p:nvSpPr>
        <p:spPr>
          <a:xfrm>
            <a:off x="2351585" y="2267744"/>
            <a:ext cx="7629029" cy="4392488"/>
          </a:xfrm>
        </p:spPr>
        <p:txBody>
          <a:bodyPr>
            <a:normAutofit/>
          </a:bodyPr>
          <a:lstStyle/>
          <a:p>
            <a:pPr marL="0" indent="0">
              <a:buNone/>
            </a:pPr>
            <a:r>
              <a:rPr lang="en-GB" altLang="en-US" sz="2000" dirty="0"/>
              <a:t>Roman Empire invented: Concrete, sewage and water distribution, even unbreakable glass</a:t>
            </a:r>
          </a:p>
          <a:p>
            <a:pPr marL="0" indent="0">
              <a:buNone/>
            </a:pPr>
            <a:r>
              <a:rPr lang="en-GB" altLang="en-US" sz="2000" dirty="0"/>
              <a:t>Tang dynasty (1,500 years ago) invented: Clockwork, gas ovens, printing</a:t>
            </a:r>
          </a:p>
          <a:p>
            <a:pPr marL="0" indent="0">
              <a:buNone/>
            </a:pPr>
            <a:r>
              <a:rPr lang="en-GB" altLang="en-US" sz="2000" dirty="0"/>
              <a:t>Mechanical knitting frame invented in reign of Queen Elizabeth I (died 1603)</a:t>
            </a:r>
          </a:p>
          <a:p>
            <a:pPr marL="0" indent="0">
              <a:buNone/>
            </a:pPr>
            <a:r>
              <a:rPr lang="en-GB" altLang="en-US" sz="2000" dirty="0"/>
              <a:t>We didn’t suddenly become better at inventing technological improvements around 1740!</a:t>
            </a:r>
          </a:p>
          <a:p>
            <a:pPr marL="0" indent="0">
              <a:buNone/>
            </a:pPr>
            <a:r>
              <a:rPr lang="en-GB" altLang="en-US" sz="2000" dirty="0"/>
              <a:t>So, what changed?</a:t>
            </a:r>
          </a:p>
          <a:p>
            <a:pPr marL="0" indent="0">
              <a:buNone/>
            </a:pPr>
            <a:endParaRPr lang="en-GB" altLang="en-US" dirty="0"/>
          </a:p>
        </p:txBody>
      </p:sp>
    </p:spTree>
    <p:custDataLst>
      <p:tags r:id="rId1"/>
    </p:custDataLst>
    <p:extLst>
      <p:ext uri="{BB962C8B-B14F-4D97-AF65-F5344CB8AC3E}">
        <p14:creationId xmlns:p14="http://schemas.microsoft.com/office/powerpoint/2010/main" val="2889147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D88C-2B3D-4BB0-8D35-34316FF69C40}"/>
              </a:ext>
            </a:extLst>
          </p:cNvPr>
          <p:cNvSpPr>
            <a:spLocks noGrp="1"/>
          </p:cNvSpPr>
          <p:nvPr>
            <p:ph type="title"/>
          </p:nvPr>
        </p:nvSpPr>
        <p:spPr/>
        <p:txBody>
          <a:bodyPr>
            <a:normAutofit/>
          </a:bodyPr>
          <a:lstStyle/>
          <a:p>
            <a:r>
              <a:rPr lang="en-GB" dirty="0"/>
              <a:t>So, why don’t we all feel lucky?</a:t>
            </a:r>
            <a:br>
              <a:rPr lang="en-GB" dirty="0"/>
            </a:br>
            <a:endParaRPr lang="en-GB" dirty="0"/>
          </a:p>
        </p:txBody>
      </p:sp>
      <p:sp>
        <p:nvSpPr>
          <p:cNvPr id="3" name="Content Placeholder 2">
            <a:extLst>
              <a:ext uri="{FF2B5EF4-FFF2-40B4-BE49-F238E27FC236}">
                <a16:creationId xmlns:a16="http://schemas.microsoft.com/office/drawing/2014/main" id="{0B4083D9-06D2-4E69-B733-D23141EBF166}"/>
              </a:ext>
            </a:extLst>
          </p:cNvPr>
          <p:cNvSpPr>
            <a:spLocks noGrp="1"/>
          </p:cNvSpPr>
          <p:nvPr>
            <p:ph idx="1"/>
          </p:nvPr>
        </p:nvSpPr>
        <p:spPr>
          <a:xfrm>
            <a:off x="603504" y="1399032"/>
            <a:ext cx="10750296" cy="4777931"/>
          </a:xfrm>
        </p:spPr>
        <p:txBody>
          <a:bodyPr>
            <a:normAutofit/>
          </a:bodyPr>
          <a:lstStyle/>
          <a:p>
            <a:pPr marL="457200" indent="-457200">
              <a:buFont typeface="+mj-lt"/>
              <a:buAutoNum type="arabicPeriod"/>
            </a:pPr>
            <a:r>
              <a:rPr lang="en-GB" dirty="0"/>
              <a:t>Material well-being may not be only, or even most important, component of human well-being.</a:t>
            </a:r>
          </a:p>
          <a:p>
            <a:pPr marL="457200" indent="-457200">
              <a:buFont typeface="+mj-lt"/>
              <a:buAutoNum type="arabicPeriod"/>
            </a:pPr>
            <a:r>
              <a:rPr lang="en-GB" dirty="0"/>
              <a:t>Technological progress requires creative destruction, which requires losers. What if most of us are losers?</a:t>
            </a:r>
          </a:p>
          <a:p>
            <a:pPr marL="457200" indent="-457200">
              <a:buFont typeface="+mj-lt"/>
              <a:buAutoNum type="arabicPeriod"/>
            </a:pPr>
            <a:r>
              <a:rPr lang="en-GB" dirty="0"/>
              <a:t>Mokyr emphasizes need for culture that accepts and permits technological change and (some) rents for the winners. Many cultures, historically, did not and do not tolerate this.</a:t>
            </a:r>
          </a:p>
          <a:p>
            <a:pPr marL="457200" indent="-457200">
              <a:buFont typeface="+mj-lt"/>
              <a:buAutoNum type="arabicPeriod"/>
            </a:pPr>
            <a:r>
              <a:rPr lang="en-GB" dirty="0"/>
              <a:t>Environmental cost of growth.</a:t>
            </a:r>
          </a:p>
          <a:p>
            <a:pPr marL="457200" indent="-457200">
              <a:buFont typeface="+mj-lt"/>
              <a:buAutoNum type="arabicPeriod"/>
            </a:pPr>
            <a:r>
              <a:rPr lang="en-GB" dirty="0"/>
              <a:t>Inequality – but why should we care? </a:t>
            </a:r>
          </a:p>
          <a:p>
            <a:pPr marL="457200" indent="-457200">
              <a:buFont typeface="+mj-lt"/>
              <a:buAutoNum type="arabicPeriod"/>
            </a:pPr>
            <a:endParaRPr lang="en-GB" dirty="0"/>
          </a:p>
        </p:txBody>
      </p:sp>
      <p:sp>
        <p:nvSpPr>
          <p:cNvPr id="4" name="Slide Number Placeholder 3">
            <a:extLst>
              <a:ext uri="{FF2B5EF4-FFF2-40B4-BE49-F238E27FC236}">
                <a16:creationId xmlns:a16="http://schemas.microsoft.com/office/drawing/2014/main" id="{BDE7FDF3-DF20-4DFC-9124-C7EA16CBF80D}"/>
              </a:ext>
            </a:extLst>
          </p:cNvPr>
          <p:cNvSpPr>
            <a:spLocks noGrp="1"/>
          </p:cNvSpPr>
          <p:nvPr>
            <p:ph type="sldNum" sz="quarter" idx="12"/>
          </p:nvPr>
        </p:nvSpPr>
        <p:spPr/>
        <p:txBody>
          <a:bodyPr/>
          <a:lstStyle/>
          <a:p>
            <a:fld id="{A5A57695-491E-4B4D-A648-095C7253575F}" type="slidenum">
              <a:rPr lang="en-GB" smtClean="0"/>
              <a:t>8</a:t>
            </a:fld>
            <a:endParaRPr lang="en-GB"/>
          </a:p>
        </p:txBody>
      </p:sp>
    </p:spTree>
    <p:extLst>
      <p:ext uri="{BB962C8B-B14F-4D97-AF65-F5344CB8AC3E}">
        <p14:creationId xmlns:p14="http://schemas.microsoft.com/office/powerpoint/2010/main" val="3844779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D88C-2B3D-4BB0-8D35-34316FF69C40}"/>
              </a:ext>
            </a:extLst>
          </p:cNvPr>
          <p:cNvSpPr>
            <a:spLocks noGrp="1"/>
          </p:cNvSpPr>
          <p:nvPr>
            <p:ph type="title"/>
          </p:nvPr>
        </p:nvSpPr>
        <p:spPr/>
        <p:txBody>
          <a:bodyPr/>
          <a:lstStyle/>
          <a:p>
            <a:r>
              <a:rPr lang="en-GB" dirty="0"/>
              <a:t>Research Question</a:t>
            </a:r>
          </a:p>
        </p:txBody>
      </p:sp>
      <p:sp>
        <p:nvSpPr>
          <p:cNvPr id="3" name="Content Placeholder 2">
            <a:extLst>
              <a:ext uri="{FF2B5EF4-FFF2-40B4-BE49-F238E27FC236}">
                <a16:creationId xmlns:a16="http://schemas.microsoft.com/office/drawing/2014/main" id="{0B4083D9-06D2-4E69-B733-D23141EBF166}"/>
              </a:ext>
            </a:extLst>
          </p:cNvPr>
          <p:cNvSpPr>
            <a:spLocks noGrp="1"/>
          </p:cNvSpPr>
          <p:nvPr>
            <p:ph idx="1"/>
          </p:nvPr>
        </p:nvSpPr>
        <p:spPr>
          <a:xfrm>
            <a:off x="838200" y="1825625"/>
            <a:ext cx="10900954" cy="4667250"/>
          </a:xfrm>
        </p:spPr>
        <p:txBody>
          <a:bodyPr>
            <a:normAutofit/>
          </a:bodyPr>
          <a:lstStyle/>
          <a:p>
            <a:pPr marL="0" indent="0">
              <a:lnSpc>
                <a:spcPct val="150000"/>
              </a:lnSpc>
              <a:buNone/>
            </a:pPr>
            <a:r>
              <a:rPr lang="en-US" sz="2400" dirty="0"/>
              <a:t>Why do people care about inequality?</a:t>
            </a:r>
          </a:p>
          <a:p>
            <a:pPr>
              <a:lnSpc>
                <a:spcPct val="150000"/>
              </a:lnSpc>
            </a:pPr>
            <a:r>
              <a:rPr lang="en-GB" altLang="zh-CN" sz="2200" dirty="0"/>
              <a:t>Inequality aversion:</a:t>
            </a:r>
          </a:p>
          <a:p>
            <a:pPr lvl="1"/>
            <a:r>
              <a:rPr lang="en-US" altLang="zh-CN" sz="2000" dirty="0"/>
              <a:t>People vote for massive government spending on public services </a:t>
            </a:r>
            <a:r>
              <a:rPr lang="en-US" altLang="zh-CN" sz="2000" dirty="0" err="1"/>
              <a:t>favouring</a:t>
            </a:r>
            <a:r>
              <a:rPr lang="en-US" altLang="zh-CN" sz="2000" dirty="0"/>
              <a:t> disadvantaged groups (Saez (2021)).</a:t>
            </a:r>
          </a:p>
          <a:p>
            <a:r>
              <a:rPr lang="en-US" altLang="zh-CN" sz="2200" dirty="0"/>
              <a:t>Keep up with/Get ahead of Joneses:</a:t>
            </a:r>
          </a:p>
          <a:p>
            <a:pPr lvl="1"/>
            <a:r>
              <a:rPr lang="en-US" altLang="zh-CN" sz="2000" dirty="0"/>
              <a:t>Preference for higher social status (Abel (1990), </a:t>
            </a:r>
            <a:r>
              <a:rPr lang="en-US" altLang="zh-CN" sz="2000" dirty="0" err="1"/>
              <a:t>Roussanov</a:t>
            </a:r>
            <a:r>
              <a:rPr lang="en-US" altLang="zh-CN" sz="2000" dirty="0"/>
              <a:t> (2010), </a:t>
            </a:r>
            <a:r>
              <a:rPr lang="en-US" altLang="zh-CN" sz="2000" dirty="0" err="1"/>
              <a:t>DeMarzo</a:t>
            </a:r>
            <a:r>
              <a:rPr lang="en-US" altLang="zh-CN" sz="2000" dirty="0"/>
              <a:t> et al., (2008))</a:t>
            </a:r>
          </a:p>
          <a:p>
            <a:pPr lvl="1"/>
            <a:r>
              <a:rPr lang="en-US" altLang="zh-CN" sz="2000" dirty="0"/>
              <a:t>Assume an exogenous dependence of the utility function on relative wealth;</a:t>
            </a:r>
          </a:p>
          <a:p>
            <a:r>
              <a:rPr lang="en-US" altLang="zh-CN" sz="2200" dirty="0"/>
              <a:t>What can be a </a:t>
            </a:r>
            <a:r>
              <a:rPr lang="en-US" altLang="zh-CN" sz="2200" dirty="0">
                <a:solidFill>
                  <a:srgbClr val="FF0000"/>
                </a:solidFill>
              </a:rPr>
              <a:t>minimal</a:t>
            </a:r>
            <a:r>
              <a:rPr lang="en-US" altLang="zh-CN" sz="2200" dirty="0"/>
              <a:t> departure from the standard endowment economy required to generate inequality concerns? </a:t>
            </a:r>
          </a:p>
          <a:p>
            <a:pPr lvl="1"/>
            <a:r>
              <a:rPr lang="en-US" altLang="zh-CN" sz="1800" dirty="0"/>
              <a:t>What else is different?</a:t>
            </a:r>
          </a:p>
          <a:p>
            <a:endParaRPr lang="en-GB" dirty="0"/>
          </a:p>
        </p:txBody>
      </p:sp>
      <p:sp>
        <p:nvSpPr>
          <p:cNvPr id="4" name="Slide Number Placeholder 3">
            <a:extLst>
              <a:ext uri="{FF2B5EF4-FFF2-40B4-BE49-F238E27FC236}">
                <a16:creationId xmlns:a16="http://schemas.microsoft.com/office/drawing/2014/main" id="{987F77F2-4979-4028-925B-3B2818C21C6B}"/>
              </a:ext>
            </a:extLst>
          </p:cNvPr>
          <p:cNvSpPr>
            <a:spLocks noGrp="1"/>
          </p:cNvSpPr>
          <p:nvPr>
            <p:ph type="sldNum" sz="quarter" idx="12"/>
          </p:nvPr>
        </p:nvSpPr>
        <p:spPr/>
        <p:txBody>
          <a:bodyPr/>
          <a:lstStyle/>
          <a:p>
            <a:fld id="{A5A57695-491E-4B4D-A648-095C7253575F}" type="slidenum">
              <a:rPr lang="en-GB" smtClean="0"/>
              <a:t>9</a:t>
            </a:fld>
            <a:endParaRPr lang="en-GB"/>
          </a:p>
        </p:txBody>
      </p:sp>
    </p:spTree>
    <p:extLst>
      <p:ext uri="{BB962C8B-B14F-4D97-AF65-F5344CB8AC3E}">
        <p14:creationId xmlns:p14="http://schemas.microsoft.com/office/powerpoint/2010/main" val="2568736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D88C-2B3D-4BB0-8D35-34316FF69C40}"/>
              </a:ext>
            </a:extLst>
          </p:cNvPr>
          <p:cNvSpPr>
            <a:spLocks noGrp="1"/>
          </p:cNvSpPr>
          <p:nvPr>
            <p:ph type="title"/>
          </p:nvPr>
        </p:nvSpPr>
        <p:spPr/>
        <p:txBody>
          <a:bodyPr>
            <a:normAutofit fontScale="90000"/>
          </a:bodyPr>
          <a:lstStyle/>
          <a:p>
            <a:r>
              <a:rPr lang="en-GB" dirty="0"/>
              <a:t>Research Question: Why don’t I feel lucky?</a:t>
            </a:r>
            <a:br>
              <a:rPr lang="en-GB" dirty="0"/>
            </a:br>
            <a:endParaRPr lang="en-GB" dirty="0"/>
          </a:p>
        </p:txBody>
      </p:sp>
      <p:sp>
        <p:nvSpPr>
          <p:cNvPr id="3" name="Content Placeholder 2">
            <a:extLst>
              <a:ext uri="{FF2B5EF4-FFF2-40B4-BE49-F238E27FC236}">
                <a16:creationId xmlns:a16="http://schemas.microsoft.com/office/drawing/2014/main" id="{0B4083D9-06D2-4E69-B733-D23141EBF166}"/>
              </a:ext>
            </a:extLst>
          </p:cNvPr>
          <p:cNvSpPr>
            <a:spLocks noGrp="1"/>
          </p:cNvSpPr>
          <p:nvPr>
            <p:ph idx="1"/>
          </p:nvPr>
        </p:nvSpPr>
        <p:spPr/>
        <p:txBody>
          <a:bodyPr>
            <a:normAutofit fontScale="92500"/>
          </a:bodyPr>
          <a:lstStyle/>
          <a:p>
            <a:pPr marL="0" indent="0">
              <a:lnSpc>
                <a:spcPct val="150000"/>
              </a:lnSpc>
              <a:buNone/>
            </a:pPr>
            <a:r>
              <a:rPr lang="en-US" sz="2800" dirty="0"/>
              <a:t>Think about two people, Alice and Bob, competing to buy Charlie’s house, who wants to sell it. Half a house is useless.</a:t>
            </a:r>
          </a:p>
          <a:p>
            <a:pPr marL="0" indent="0">
              <a:lnSpc>
                <a:spcPct val="150000"/>
              </a:lnSpc>
              <a:buNone/>
            </a:pPr>
            <a:r>
              <a:rPr lang="en-US" altLang="zh-CN" sz="2800" dirty="0"/>
              <a:t>Sound familiar?</a:t>
            </a:r>
          </a:p>
          <a:p>
            <a:pPr marL="0" indent="0">
              <a:lnSpc>
                <a:spcPct val="150000"/>
              </a:lnSpc>
              <a:buNone/>
            </a:pPr>
            <a:r>
              <a:rPr lang="en-US" altLang="zh-CN" sz="2800" dirty="0"/>
              <a:t>Alice can only get the house if she outbids Bob, and vice versa.</a:t>
            </a:r>
          </a:p>
          <a:p>
            <a:pPr marL="0" indent="0">
              <a:lnSpc>
                <a:spcPct val="150000"/>
              </a:lnSpc>
              <a:buNone/>
            </a:pPr>
            <a:r>
              <a:rPr lang="en-US" altLang="zh-CN" sz="2800" dirty="0"/>
              <a:t>For expositional purposes we don’t need Charlie. Just assume Alice and Bob own half each of the house. Makes everything much simpler.</a:t>
            </a:r>
            <a:endParaRPr lang="en-US" altLang="zh-CN" dirty="0"/>
          </a:p>
          <a:p>
            <a:endParaRPr lang="en-GB" dirty="0"/>
          </a:p>
        </p:txBody>
      </p:sp>
      <p:sp>
        <p:nvSpPr>
          <p:cNvPr id="4" name="Slide Number Placeholder 3">
            <a:extLst>
              <a:ext uri="{FF2B5EF4-FFF2-40B4-BE49-F238E27FC236}">
                <a16:creationId xmlns:a16="http://schemas.microsoft.com/office/drawing/2014/main" id="{BDE7FDF3-DF20-4DFC-9124-C7EA16CBF80D}"/>
              </a:ext>
            </a:extLst>
          </p:cNvPr>
          <p:cNvSpPr>
            <a:spLocks noGrp="1"/>
          </p:cNvSpPr>
          <p:nvPr>
            <p:ph type="sldNum" sz="quarter" idx="12"/>
          </p:nvPr>
        </p:nvSpPr>
        <p:spPr/>
        <p:txBody>
          <a:bodyPr/>
          <a:lstStyle/>
          <a:p>
            <a:fld id="{A5A57695-491E-4B4D-A648-095C7253575F}" type="slidenum">
              <a:rPr lang="en-GB" smtClean="0"/>
              <a:t>10</a:t>
            </a:fld>
            <a:endParaRPr lang="en-GB"/>
          </a:p>
        </p:txBody>
      </p:sp>
    </p:spTree>
    <p:extLst>
      <p:ext uri="{BB962C8B-B14F-4D97-AF65-F5344CB8AC3E}">
        <p14:creationId xmlns:p14="http://schemas.microsoft.com/office/powerpoint/2010/main" val="283143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09F3B007-EE9D-4B73-9BB1-107F45674CF0}"/>
              </a:ext>
            </a:extLst>
          </p:cNvPr>
          <p:cNvSpPr>
            <a:spLocks noGrp="1"/>
          </p:cNvSpPr>
          <p:nvPr>
            <p:ph type="sldNum" sz="quarter" idx="12"/>
          </p:nvPr>
        </p:nvSpPr>
        <p:spPr/>
        <p:txBody>
          <a:bodyPr/>
          <a:lstStyle/>
          <a:p>
            <a:fld id="{A5A57695-491E-4B4D-A648-095C7253575F}" type="slidenum">
              <a:rPr lang="en-GB" smtClean="0"/>
              <a:t>11</a:t>
            </a:fld>
            <a:endParaRPr lang="en-GB"/>
          </a:p>
        </p:txBody>
      </p:sp>
    </p:spTree>
    <p:extLst>
      <p:ext uri="{BB962C8B-B14F-4D97-AF65-F5344CB8AC3E}">
        <p14:creationId xmlns:p14="http://schemas.microsoft.com/office/powerpoint/2010/main" val="3480968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4277589720"/>
                  </p:ext>
                </p:extLst>
              </p:nvPr>
            </p:nvGraphicFramePr>
            <p:xfrm>
              <a:off x="5263898" y="3154107"/>
              <a:ext cx="5957833" cy="127197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817124">
                      <a:extLst>
                        <a:ext uri="{9D8B030D-6E8A-4147-A177-3AD203B41FA5}">
                          <a16:colId xmlns:a16="http://schemas.microsoft.com/office/drawing/2014/main" val="4230840679"/>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R</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P</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bl>
              </a:graphicData>
            </a:graphic>
          </p:graphicFrame>
        </mc:Choice>
        <mc:Fallback xmlns="">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4277589720"/>
                  </p:ext>
                </p:extLst>
              </p:nvPr>
            </p:nvGraphicFramePr>
            <p:xfrm>
              <a:off x="5263898" y="3154107"/>
              <a:ext cx="5957833" cy="127197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817124">
                      <a:extLst>
                        <a:ext uri="{9D8B030D-6E8A-4147-A177-3AD203B41FA5}">
                          <a16:colId xmlns:a16="http://schemas.microsoft.com/office/drawing/2014/main" val="4230840679"/>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78995" t="-108197" r="-167580" b="-168852"/>
                          </a:stretch>
                        </a:blipFill>
                      </a:tcPr>
                    </a:tc>
                    <a:tc>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319742" t="-108197" b="-168852"/>
                          </a:stretch>
                        </a:blip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bl>
              </a:graphicData>
            </a:graphic>
          </p:graphicFrame>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7" name="Graphic 6" descr="Home">
            <a:extLst>
              <a:ext uri="{FF2B5EF4-FFF2-40B4-BE49-F238E27FC236}">
                <a16:creationId xmlns:a16="http://schemas.microsoft.com/office/drawing/2014/main" id="{6878F3E2-8F32-4329-A96C-97953A6A99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62753" y="3867914"/>
            <a:ext cx="574829" cy="574829"/>
          </a:xfrm>
          <a:prstGeom prst="rect">
            <a:avLst/>
          </a:prstGeom>
        </p:spPr>
      </p:pic>
      <p:pic>
        <p:nvPicPr>
          <p:cNvPr id="17" name="Graphic 16" descr="Home">
            <a:extLst>
              <a:ext uri="{FF2B5EF4-FFF2-40B4-BE49-F238E27FC236}">
                <a16:creationId xmlns:a16="http://schemas.microsoft.com/office/drawing/2014/main" id="{9AE42601-86DA-45BA-82FC-1E6C8A841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84798" y="3867914"/>
            <a:ext cx="574829" cy="574829"/>
          </a:xfrm>
          <a:prstGeom prst="rect">
            <a:avLst/>
          </a:prstGeom>
        </p:spPr>
      </p:pic>
      <p:grpSp>
        <p:nvGrpSpPr>
          <p:cNvPr id="10" name="Group 9">
            <a:extLst>
              <a:ext uri="{FF2B5EF4-FFF2-40B4-BE49-F238E27FC236}">
                <a16:creationId xmlns:a16="http://schemas.microsoft.com/office/drawing/2014/main" id="{B81DF48E-1D91-4F38-911D-5D365C8D7F98}"/>
              </a:ext>
            </a:extLst>
          </p:cNvPr>
          <p:cNvGrpSpPr/>
          <p:nvPr/>
        </p:nvGrpSpPr>
        <p:grpSpPr>
          <a:xfrm>
            <a:off x="9098966" y="3867914"/>
            <a:ext cx="600298" cy="545951"/>
            <a:chOff x="3276971" y="4175714"/>
            <a:chExt cx="600298" cy="545951"/>
          </a:xfrm>
        </p:grpSpPr>
        <p:pic>
          <p:nvPicPr>
            <p:cNvPr id="20" name="Graphic 19" descr="Home">
              <a:extLst>
                <a:ext uri="{FF2B5EF4-FFF2-40B4-BE49-F238E27FC236}">
                  <a16:creationId xmlns:a16="http://schemas.microsoft.com/office/drawing/2014/main" id="{E7E32D69-9C3A-438A-AF1E-515C4EC0A72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9"/>
                </a:ext>
              </a:extLst>
            </a:blip>
            <a:srcRect r="47302" b="5024"/>
            <a:stretch/>
          </p:blipFill>
          <p:spPr>
            <a:xfrm>
              <a:off x="3276971" y="4175714"/>
              <a:ext cx="302922" cy="545951"/>
            </a:xfrm>
            <a:prstGeom prst="rect">
              <a:avLst/>
            </a:prstGeom>
          </p:spPr>
        </p:pic>
        <p:pic>
          <p:nvPicPr>
            <p:cNvPr id="21" name="Graphic 20" descr="Home">
              <a:extLst>
                <a:ext uri="{FF2B5EF4-FFF2-40B4-BE49-F238E27FC236}">
                  <a16:creationId xmlns:a16="http://schemas.microsoft.com/office/drawing/2014/main" id="{B0BA1FF4-6695-42FC-8F09-35F44CFD99AA}"/>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7302" b="10813"/>
            <a:stretch/>
          </p:blipFill>
          <p:spPr>
            <a:xfrm>
              <a:off x="3574347" y="4177009"/>
              <a:ext cx="302922" cy="512675"/>
            </a:xfrm>
            <a:prstGeom prst="rect">
              <a:avLst/>
            </a:prstGeom>
          </p:spPr>
        </p:pic>
      </p:grpSp>
      <p:sp>
        <p:nvSpPr>
          <p:cNvPr id="3" name="Slide Number Placeholder 2">
            <a:extLst>
              <a:ext uri="{FF2B5EF4-FFF2-40B4-BE49-F238E27FC236}">
                <a16:creationId xmlns:a16="http://schemas.microsoft.com/office/drawing/2014/main" id="{CCFD65FE-34D5-4B7F-A1D8-CF15FAB67A17}"/>
              </a:ext>
            </a:extLst>
          </p:cNvPr>
          <p:cNvSpPr>
            <a:spLocks noGrp="1"/>
          </p:cNvSpPr>
          <p:nvPr>
            <p:ph type="sldNum" sz="quarter" idx="12"/>
          </p:nvPr>
        </p:nvSpPr>
        <p:spPr/>
        <p:txBody>
          <a:bodyPr/>
          <a:lstStyle/>
          <a:p>
            <a:fld id="{A5A57695-491E-4B4D-A648-095C7253575F}" type="slidenum">
              <a:rPr lang="en-GB" smtClean="0"/>
              <a:t>12</a:t>
            </a:fld>
            <a:endParaRPr lang="en-GB"/>
          </a:p>
        </p:txBody>
      </p:sp>
    </p:spTree>
    <p:extLst>
      <p:ext uri="{BB962C8B-B14F-4D97-AF65-F5344CB8AC3E}">
        <p14:creationId xmlns:p14="http://schemas.microsoft.com/office/powerpoint/2010/main" val="50740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578836579"/>
                  </p:ext>
                </p:extLst>
              </p:nvPr>
            </p:nvGraphicFramePr>
            <p:xfrm>
              <a:off x="5263898" y="3154107"/>
              <a:ext cx="5957833" cy="164281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817124">
                      <a:extLst>
                        <a:ext uri="{9D8B030D-6E8A-4147-A177-3AD203B41FA5}">
                          <a16:colId xmlns:a16="http://schemas.microsoft.com/office/drawing/2014/main" val="4230840679"/>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R</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P</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3">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bl>
              </a:graphicData>
            </a:graphic>
          </p:graphicFrame>
        </mc:Choice>
        <mc:Fallback xmlns="">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578836579"/>
                  </p:ext>
                </p:extLst>
              </p:nvPr>
            </p:nvGraphicFramePr>
            <p:xfrm>
              <a:off x="5263898" y="3154107"/>
              <a:ext cx="5957833" cy="164281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817124">
                      <a:extLst>
                        <a:ext uri="{9D8B030D-6E8A-4147-A177-3AD203B41FA5}">
                          <a16:colId xmlns:a16="http://schemas.microsoft.com/office/drawing/2014/main" val="4230840679"/>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78995" t="-108197" r="-168493" b="-254098"/>
                          </a:stretch>
                        </a:blipFill>
                      </a:tcPr>
                    </a:tc>
                    <a:tc>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319742" t="-108197" r="-858" b="-254098"/>
                          </a:stretch>
                        </a:blip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3">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bl>
              </a:graphicData>
            </a:graphic>
          </p:graphicFrame>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7" name="Graphic 6" descr="Home">
            <a:extLst>
              <a:ext uri="{FF2B5EF4-FFF2-40B4-BE49-F238E27FC236}">
                <a16:creationId xmlns:a16="http://schemas.microsoft.com/office/drawing/2014/main" id="{6878F3E2-8F32-4329-A96C-97953A6A99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62753" y="3867914"/>
            <a:ext cx="574829" cy="574829"/>
          </a:xfrm>
          <a:prstGeom prst="rect">
            <a:avLst/>
          </a:prstGeom>
        </p:spPr>
      </p:pic>
      <p:pic>
        <p:nvPicPr>
          <p:cNvPr id="17" name="Graphic 16" descr="Home">
            <a:extLst>
              <a:ext uri="{FF2B5EF4-FFF2-40B4-BE49-F238E27FC236}">
                <a16:creationId xmlns:a16="http://schemas.microsoft.com/office/drawing/2014/main" id="{9AE42601-86DA-45BA-82FC-1E6C8A841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84798" y="3867914"/>
            <a:ext cx="574829" cy="574829"/>
          </a:xfrm>
          <a:prstGeom prst="rect">
            <a:avLst/>
          </a:prstGeom>
        </p:spPr>
      </p:pic>
      <p:grpSp>
        <p:nvGrpSpPr>
          <p:cNvPr id="10" name="Group 9">
            <a:extLst>
              <a:ext uri="{FF2B5EF4-FFF2-40B4-BE49-F238E27FC236}">
                <a16:creationId xmlns:a16="http://schemas.microsoft.com/office/drawing/2014/main" id="{B81DF48E-1D91-4F38-911D-5D365C8D7F98}"/>
              </a:ext>
            </a:extLst>
          </p:cNvPr>
          <p:cNvGrpSpPr/>
          <p:nvPr/>
        </p:nvGrpSpPr>
        <p:grpSpPr>
          <a:xfrm>
            <a:off x="9098966" y="3867914"/>
            <a:ext cx="600298" cy="545951"/>
            <a:chOff x="3276971" y="4175714"/>
            <a:chExt cx="600298" cy="545951"/>
          </a:xfrm>
        </p:grpSpPr>
        <p:pic>
          <p:nvPicPr>
            <p:cNvPr id="20" name="Graphic 19" descr="Home">
              <a:extLst>
                <a:ext uri="{FF2B5EF4-FFF2-40B4-BE49-F238E27FC236}">
                  <a16:creationId xmlns:a16="http://schemas.microsoft.com/office/drawing/2014/main" id="{E7E32D69-9C3A-438A-AF1E-515C4EC0A72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9"/>
                </a:ext>
              </a:extLst>
            </a:blip>
            <a:srcRect r="47302" b="5024"/>
            <a:stretch/>
          </p:blipFill>
          <p:spPr>
            <a:xfrm>
              <a:off x="3276971" y="4175714"/>
              <a:ext cx="302922" cy="545951"/>
            </a:xfrm>
            <a:prstGeom prst="rect">
              <a:avLst/>
            </a:prstGeom>
          </p:spPr>
        </p:pic>
        <p:pic>
          <p:nvPicPr>
            <p:cNvPr id="21" name="Graphic 20" descr="Home">
              <a:extLst>
                <a:ext uri="{FF2B5EF4-FFF2-40B4-BE49-F238E27FC236}">
                  <a16:creationId xmlns:a16="http://schemas.microsoft.com/office/drawing/2014/main" id="{B0BA1FF4-6695-42FC-8F09-35F44CFD99AA}"/>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7302" b="10813"/>
            <a:stretch/>
          </p:blipFill>
          <p:spPr>
            <a:xfrm>
              <a:off x="3574347" y="4177009"/>
              <a:ext cx="302922" cy="512675"/>
            </a:xfrm>
            <a:prstGeom prst="rect">
              <a:avLst/>
            </a:prstGeom>
          </p:spPr>
        </p:pic>
      </p:grpSp>
      <p:sp>
        <p:nvSpPr>
          <p:cNvPr id="3" name="Slide Number Placeholder 2">
            <a:extLst>
              <a:ext uri="{FF2B5EF4-FFF2-40B4-BE49-F238E27FC236}">
                <a16:creationId xmlns:a16="http://schemas.microsoft.com/office/drawing/2014/main" id="{D3AC0314-C9C0-4941-8257-C8A5C595DB12}"/>
              </a:ext>
            </a:extLst>
          </p:cNvPr>
          <p:cNvSpPr>
            <a:spLocks noGrp="1"/>
          </p:cNvSpPr>
          <p:nvPr>
            <p:ph type="sldNum" sz="quarter" idx="12"/>
          </p:nvPr>
        </p:nvSpPr>
        <p:spPr/>
        <p:txBody>
          <a:bodyPr/>
          <a:lstStyle/>
          <a:p>
            <a:fld id="{A5A57695-491E-4B4D-A648-095C7253575F}" type="slidenum">
              <a:rPr lang="en-GB" smtClean="0"/>
              <a:t>13</a:t>
            </a:fld>
            <a:endParaRPr lang="en-GB"/>
          </a:p>
        </p:txBody>
      </p:sp>
    </p:spTree>
    <p:extLst>
      <p:ext uri="{BB962C8B-B14F-4D97-AF65-F5344CB8AC3E}">
        <p14:creationId xmlns:p14="http://schemas.microsoft.com/office/powerpoint/2010/main" val="1956572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2199555934"/>
                  </p:ext>
                </p:extLst>
              </p:nvPr>
            </p:nvGraphicFramePr>
            <p:xfrm>
              <a:off x="5263898" y="3154107"/>
              <a:ext cx="5957833" cy="201365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R</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P</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R</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bl>
              </a:graphicData>
            </a:graphic>
          </p:graphicFrame>
        </mc:Choice>
        <mc:Fallback xmlns="">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2199555934"/>
                  </p:ext>
                </p:extLst>
              </p:nvPr>
            </p:nvGraphicFramePr>
            <p:xfrm>
              <a:off x="5263898" y="3154107"/>
              <a:ext cx="5957833" cy="201365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78995" t="-108197" r="-168493" b="-367213"/>
                          </a:stretch>
                        </a:blip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xmlns:a14="http://schemas.microsoft.com/office/drawing/2010/main">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319742" t="-108197" r="-858" b="-367213"/>
                          </a:stretch>
                        </a:blip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147368" t="-450820" r="-121053" b="-24590"/>
                          </a:stretch>
                        </a:blip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256934" t="-450820" r="-730" b="-24590"/>
                          </a:stretch>
                        </a:blip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bl>
              </a:graphicData>
            </a:graphic>
          </p:graphicFrame>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7" name="Graphic 6" descr="Home">
            <a:extLst>
              <a:ext uri="{FF2B5EF4-FFF2-40B4-BE49-F238E27FC236}">
                <a16:creationId xmlns:a16="http://schemas.microsoft.com/office/drawing/2014/main" id="{6878F3E2-8F32-4329-A96C-97953A6A99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62753" y="3867914"/>
            <a:ext cx="574829" cy="574829"/>
          </a:xfrm>
          <a:prstGeom prst="rect">
            <a:avLst/>
          </a:prstGeom>
        </p:spPr>
      </p:pic>
      <p:pic>
        <p:nvPicPr>
          <p:cNvPr id="17" name="Graphic 16" descr="Home">
            <a:extLst>
              <a:ext uri="{FF2B5EF4-FFF2-40B4-BE49-F238E27FC236}">
                <a16:creationId xmlns:a16="http://schemas.microsoft.com/office/drawing/2014/main" id="{9AE42601-86DA-45BA-82FC-1E6C8A841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84798" y="3867914"/>
            <a:ext cx="574829" cy="574829"/>
          </a:xfrm>
          <a:prstGeom prst="rect">
            <a:avLst/>
          </a:prstGeom>
        </p:spPr>
      </p:pic>
      <p:grpSp>
        <p:nvGrpSpPr>
          <p:cNvPr id="10" name="Group 9">
            <a:extLst>
              <a:ext uri="{FF2B5EF4-FFF2-40B4-BE49-F238E27FC236}">
                <a16:creationId xmlns:a16="http://schemas.microsoft.com/office/drawing/2014/main" id="{B81DF48E-1D91-4F38-911D-5D365C8D7F98}"/>
              </a:ext>
            </a:extLst>
          </p:cNvPr>
          <p:cNvGrpSpPr/>
          <p:nvPr/>
        </p:nvGrpSpPr>
        <p:grpSpPr>
          <a:xfrm>
            <a:off x="9098966" y="3867914"/>
            <a:ext cx="600298" cy="545951"/>
            <a:chOff x="3276971" y="4175714"/>
            <a:chExt cx="600298" cy="545951"/>
          </a:xfrm>
        </p:grpSpPr>
        <p:pic>
          <p:nvPicPr>
            <p:cNvPr id="20" name="Graphic 19" descr="Home">
              <a:extLst>
                <a:ext uri="{FF2B5EF4-FFF2-40B4-BE49-F238E27FC236}">
                  <a16:creationId xmlns:a16="http://schemas.microsoft.com/office/drawing/2014/main" id="{E7E32D69-9C3A-438A-AF1E-515C4EC0A72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9"/>
                </a:ext>
              </a:extLst>
            </a:blip>
            <a:srcRect r="47302" b="5024"/>
            <a:stretch/>
          </p:blipFill>
          <p:spPr>
            <a:xfrm>
              <a:off x="3276971" y="4175714"/>
              <a:ext cx="302922" cy="545951"/>
            </a:xfrm>
            <a:prstGeom prst="rect">
              <a:avLst/>
            </a:prstGeom>
          </p:spPr>
        </p:pic>
        <p:pic>
          <p:nvPicPr>
            <p:cNvPr id="21" name="Graphic 20" descr="Home">
              <a:extLst>
                <a:ext uri="{FF2B5EF4-FFF2-40B4-BE49-F238E27FC236}">
                  <a16:creationId xmlns:a16="http://schemas.microsoft.com/office/drawing/2014/main" id="{B0BA1FF4-6695-42FC-8F09-35F44CFD99AA}"/>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7302" b="10813"/>
            <a:stretch/>
          </p:blipFill>
          <p:spPr>
            <a:xfrm>
              <a:off x="3574347" y="4177009"/>
              <a:ext cx="302922" cy="512675"/>
            </a:xfrm>
            <a:prstGeom prst="rect">
              <a:avLst/>
            </a:prstGeom>
          </p:spPr>
        </p:pic>
      </p:grpSp>
      <p:sp>
        <p:nvSpPr>
          <p:cNvPr id="3" name="Slide Number Placeholder 2">
            <a:extLst>
              <a:ext uri="{FF2B5EF4-FFF2-40B4-BE49-F238E27FC236}">
                <a16:creationId xmlns:a16="http://schemas.microsoft.com/office/drawing/2014/main" id="{790EF020-0333-4096-BFAD-37B656B59394}"/>
              </a:ext>
            </a:extLst>
          </p:cNvPr>
          <p:cNvSpPr>
            <a:spLocks noGrp="1"/>
          </p:cNvSpPr>
          <p:nvPr>
            <p:ph type="sldNum" sz="quarter" idx="12"/>
          </p:nvPr>
        </p:nvSpPr>
        <p:spPr/>
        <p:txBody>
          <a:bodyPr/>
          <a:lstStyle/>
          <a:p>
            <a:fld id="{A5A57695-491E-4B4D-A648-095C7253575F}" type="slidenum">
              <a:rPr lang="en-GB" smtClean="0"/>
              <a:t>14</a:t>
            </a:fld>
            <a:endParaRPr lang="en-GB"/>
          </a:p>
        </p:txBody>
      </p:sp>
    </p:spTree>
    <p:extLst>
      <p:ext uri="{BB962C8B-B14F-4D97-AF65-F5344CB8AC3E}">
        <p14:creationId xmlns:p14="http://schemas.microsoft.com/office/powerpoint/2010/main" val="1874158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311711211"/>
                  </p:ext>
                </p:extLst>
              </p:nvPr>
            </p:nvGraphicFramePr>
            <p:xfrm>
              <a:off x="5263898" y="3154107"/>
              <a:ext cx="5957833" cy="238449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R</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P</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R</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bl>
              </a:graphicData>
            </a:graphic>
          </p:graphicFrame>
        </mc:Choice>
        <mc:Fallback xmlns="">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311711211"/>
                  </p:ext>
                </p:extLst>
              </p:nvPr>
            </p:nvGraphicFramePr>
            <p:xfrm>
              <a:off x="5263898" y="3154107"/>
              <a:ext cx="5957833" cy="238449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78995" t="-108197" r="-168493" b="-467213"/>
                          </a:stretch>
                        </a:blip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xmlns:a14="http://schemas.microsoft.com/office/drawing/2010/main">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319742" t="-108197" r="-858" b="-467213"/>
                          </a:stretch>
                        </a:blip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47368" t="-450820" r="-121053" b="-124590"/>
                          </a:stretch>
                        </a:blip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256934" t="-450820" r="-730" b="-124590"/>
                          </a:stretch>
                        </a:blip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bl>
              </a:graphicData>
            </a:graphic>
          </p:graphicFrame>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7" name="Graphic 6" descr="Home">
            <a:extLst>
              <a:ext uri="{FF2B5EF4-FFF2-40B4-BE49-F238E27FC236}">
                <a16:creationId xmlns:a16="http://schemas.microsoft.com/office/drawing/2014/main" id="{6878F3E2-8F32-4329-A96C-97953A6A99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62753" y="3867914"/>
            <a:ext cx="574829" cy="574829"/>
          </a:xfrm>
          <a:prstGeom prst="rect">
            <a:avLst/>
          </a:prstGeom>
        </p:spPr>
      </p:pic>
      <p:pic>
        <p:nvPicPr>
          <p:cNvPr id="17" name="Graphic 16" descr="Home">
            <a:extLst>
              <a:ext uri="{FF2B5EF4-FFF2-40B4-BE49-F238E27FC236}">
                <a16:creationId xmlns:a16="http://schemas.microsoft.com/office/drawing/2014/main" id="{9AE42601-86DA-45BA-82FC-1E6C8A841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84798" y="3867914"/>
            <a:ext cx="574829" cy="574829"/>
          </a:xfrm>
          <a:prstGeom prst="rect">
            <a:avLst/>
          </a:prstGeom>
        </p:spPr>
      </p:pic>
      <p:grpSp>
        <p:nvGrpSpPr>
          <p:cNvPr id="10" name="Group 9">
            <a:extLst>
              <a:ext uri="{FF2B5EF4-FFF2-40B4-BE49-F238E27FC236}">
                <a16:creationId xmlns:a16="http://schemas.microsoft.com/office/drawing/2014/main" id="{B81DF48E-1D91-4F38-911D-5D365C8D7F98}"/>
              </a:ext>
            </a:extLst>
          </p:cNvPr>
          <p:cNvGrpSpPr/>
          <p:nvPr/>
        </p:nvGrpSpPr>
        <p:grpSpPr>
          <a:xfrm>
            <a:off x="9098966" y="3867914"/>
            <a:ext cx="600298" cy="545951"/>
            <a:chOff x="3276971" y="4175714"/>
            <a:chExt cx="600298" cy="545951"/>
          </a:xfrm>
        </p:grpSpPr>
        <p:pic>
          <p:nvPicPr>
            <p:cNvPr id="20" name="Graphic 19" descr="Home">
              <a:extLst>
                <a:ext uri="{FF2B5EF4-FFF2-40B4-BE49-F238E27FC236}">
                  <a16:creationId xmlns:a16="http://schemas.microsoft.com/office/drawing/2014/main" id="{E7E32D69-9C3A-438A-AF1E-515C4EC0A72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9"/>
                </a:ext>
              </a:extLst>
            </a:blip>
            <a:srcRect r="47302" b="5024"/>
            <a:stretch/>
          </p:blipFill>
          <p:spPr>
            <a:xfrm>
              <a:off x="3276971" y="4175714"/>
              <a:ext cx="302922" cy="545951"/>
            </a:xfrm>
            <a:prstGeom prst="rect">
              <a:avLst/>
            </a:prstGeom>
          </p:spPr>
        </p:pic>
        <p:pic>
          <p:nvPicPr>
            <p:cNvPr id="21" name="Graphic 20" descr="Home">
              <a:extLst>
                <a:ext uri="{FF2B5EF4-FFF2-40B4-BE49-F238E27FC236}">
                  <a16:creationId xmlns:a16="http://schemas.microsoft.com/office/drawing/2014/main" id="{B0BA1FF4-6695-42FC-8F09-35F44CFD99AA}"/>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7302" b="10813"/>
            <a:stretch/>
          </p:blipFill>
          <p:spPr>
            <a:xfrm>
              <a:off x="3574347" y="4177009"/>
              <a:ext cx="302922" cy="512675"/>
            </a:xfrm>
            <a:prstGeom prst="rect">
              <a:avLst/>
            </a:prstGeom>
          </p:spPr>
        </p:pic>
      </p:grpSp>
      <p:sp>
        <p:nvSpPr>
          <p:cNvPr id="3" name="Slide Number Placeholder 2">
            <a:extLst>
              <a:ext uri="{FF2B5EF4-FFF2-40B4-BE49-F238E27FC236}">
                <a16:creationId xmlns:a16="http://schemas.microsoft.com/office/drawing/2014/main" id="{4643D91A-48FA-40C0-BE04-120335034323}"/>
              </a:ext>
            </a:extLst>
          </p:cNvPr>
          <p:cNvSpPr>
            <a:spLocks noGrp="1"/>
          </p:cNvSpPr>
          <p:nvPr>
            <p:ph type="sldNum" sz="quarter" idx="12"/>
          </p:nvPr>
        </p:nvSpPr>
        <p:spPr/>
        <p:txBody>
          <a:bodyPr/>
          <a:lstStyle/>
          <a:p>
            <a:fld id="{A5A57695-491E-4B4D-A648-095C7253575F}" type="slidenum">
              <a:rPr lang="en-GB" smtClean="0"/>
              <a:t>15</a:t>
            </a:fld>
            <a:endParaRPr lang="en-GB"/>
          </a:p>
        </p:txBody>
      </p:sp>
    </p:spTree>
    <p:extLst>
      <p:ext uri="{BB962C8B-B14F-4D97-AF65-F5344CB8AC3E}">
        <p14:creationId xmlns:p14="http://schemas.microsoft.com/office/powerpoint/2010/main" val="1227761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786392472"/>
                  </p:ext>
                </p:extLst>
              </p:nvPr>
            </p:nvGraphicFramePr>
            <p:xfrm>
              <a:off x="5263898" y="3154107"/>
              <a:ext cx="5957833" cy="275533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R</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P</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R</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Buy/Sell</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m:t>
                                </m:r>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587055324"/>
                      </a:ext>
                    </a:extLst>
                  </a:tr>
                </a:tbl>
              </a:graphicData>
            </a:graphic>
          </p:graphicFrame>
        </mc:Choice>
        <mc:Fallback xmlns="">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786392472"/>
                  </p:ext>
                </p:extLst>
              </p:nvPr>
            </p:nvGraphicFramePr>
            <p:xfrm>
              <a:off x="5263898" y="3154107"/>
              <a:ext cx="5957833" cy="275533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78995" t="-108197" r="-168493" b="-567213"/>
                          </a:stretch>
                        </a:blip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xmlns:a14="http://schemas.microsoft.com/office/drawing/2010/main">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319742" t="-108197" r="-858" b="-567213"/>
                          </a:stretch>
                        </a:blip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47368" t="-450820" r="-121053" b="-224590"/>
                          </a:stretch>
                        </a:blip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256934" t="-450820" r="-730" b="-224590"/>
                          </a:stretch>
                        </a:blip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Buy/Sell</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147368" t="-650820" r="-121053" b="-24590"/>
                          </a:stretch>
                        </a:blipFill>
                      </a:tcPr>
                    </a:tc>
                    <a:tc hMerge="1">
                      <a:txBody>
                        <a:bodyPr/>
                        <a:lstStyle/>
                        <a:p>
                          <a:endParaRPr lang="en-GB"/>
                        </a:p>
                      </a:txBody>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256934" t="-650820" r="-730" b="-24590"/>
                          </a:stretch>
                        </a:blipFill>
                      </a:tcPr>
                    </a:tc>
                    <a:tc hMerge="1">
                      <a:txBody>
                        <a:bodyPr/>
                        <a:lstStyle/>
                        <a:p>
                          <a:endParaRPr lang="en-GB"/>
                        </a:p>
                      </a:txBody>
                      <a:tcPr/>
                    </a:tc>
                    <a:extLst>
                      <a:ext uri="{0D108BD9-81ED-4DB2-BD59-A6C34878D82A}">
                        <a16:rowId xmlns:a16="http://schemas.microsoft.com/office/drawing/2014/main" val="587055324"/>
                      </a:ext>
                    </a:extLst>
                  </a:tr>
                </a:tbl>
              </a:graphicData>
            </a:graphic>
          </p:graphicFrame>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7" name="Graphic 6" descr="Home">
            <a:extLst>
              <a:ext uri="{FF2B5EF4-FFF2-40B4-BE49-F238E27FC236}">
                <a16:creationId xmlns:a16="http://schemas.microsoft.com/office/drawing/2014/main" id="{6878F3E2-8F32-4329-A96C-97953A6A99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62753" y="3867914"/>
            <a:ext cx="574829" cy="574829"/>
          </a:xfrm>
          <a:prstGeom prst="rect">
            <a:avLst/>
          </a:prstGeom>
        </p:spPr>
      </p:pic>
      <p:pic>
        <p:nvPicPr>
          <p:cNvPr id="17" name="Graphic 16" descr="Home">
            <a:extLst>
              <a:ext uri="{FF2B5EF4-FFF2-40B4-BE49-F238E27FC236}">
                <a16:creationId xmlns:a16="http://schemas.microsoft.com/office/drawing/2014/main" id="{9AE42601-86DA-45BA-82FC-1E6C8A841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84798" y="3867914"/>
            <a:ext cx="574829" cy="574829"/>
          </a:xfrm>
          <a:prstGeom prst="rect">
            <a:avLst/>
          </a:prstGeom>
        </p:spPr>
      </p:pic>
      <p:grpSp>
        <p:nvGrpSpPr>
          <p:cNvPr id="10" name="Group 9">
            <a:extLst>
              <a:ext uri="{FF2B5EF4-FFF2-40B4-BE49-F238E27FC236}">
                <a16:creationId xmlns:a16="http://schemas.microsoft.com/office/drawing/2014/main" id="{B81DF48E-1D91-4F38-911D-5D365C8D7F98}"/>
              </a:ext>
            </a:extLst>
          </p:cNvPr>
          <p:cNvGrpSpPr/>
          <p:nvPr/>
        </p:nvGrpSpPr>
        <p:grpSpPr>
          <a:xfrm>
            <a:off x="9098966" y="3867914"/>
            <a:ext cx="600298" cy="545951"/>
            <a:chOff x="3276971" y="4175714"/>
            <a:chExt cx="600298" cy="545951"/>
          </a:xfrm>
        </p:grpSpPr>
        <p:pic>
          <p:nvPicPr>
            <p:cNvPr id="20" name="Graphic 19" descr="Home">
              <a:extLst>
                <a:ext uri="{FF2B5EF4-FFF2-40B4-BE49-F238E27FC236}">
                  <a16:creationId xmlns:a16="http://schemas.microsoft.com/office/drawing/2014/main" id="{E7E32D69-9C3A-438A-AF1E-515C4EC0A72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9"/>
                </a:ext>
              </a:extLst>
            </a:blip>
            <a:srcRect r="47302" b="5024"/>
            <a:stretch/>
          </p:blipFill>
          <p:spPr>
            <a:xfrm>
              <a:off x="3276971" y="4175714"/>
              <a:ext cx="302922" cy="545951"/>
            </a:xfrm>
            <a:prstGeom prst="rect">
              <a:avLst/>
            </a:prstGeom>
          </p:spPr>
        </p:pic>
        <p:pic>
          <p:nvPicPr>
            <p:cNvPr id="21" name="Graphic 20" descr="Home">
              <a:extLst>
                <a:ext uri="{FF2B5EF4-FFF2-40B4-BE49-F238E27FC236}">
                  <a16:creationId xmlns:a16="http://schemas.microsoft.com/office/drawing/2014/main" id="{B0BA1FF4-6695-42FC-8F09-35F44CFD99AA}"/>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7302" b="10813"/>
            <a:stretch/>
          </p:blipFill>
          <p:spPr>
            <a:xfrm>
              <a:off x="3574347" y="4177009"/>
              <a:ext cx="302922" cy="512675"/>
            </a:xfrm>
            <a:prstGeom prst="rect">
              <a:avLst/>
            </a:prstGeom>
          </p:spPr>
        </p:pic>
      </p:grpSp>
      <p:sp>
        <p:nvSpPr>
          <p:cNvPr id="3" name="Slide Number Placeholder 2">
            <a:extLst>
              <a:ext uri="{FF2B5EF4-FFF2-40B4-BE49-F238E27FC236}">
                <a16:creationId xmlns:a16="http://schemas.microsoft.com/office/drawing/2014/main" id="{299D2BAD-ECBD-4AC3-BCFF-1E2DB11AF4D4}"/>
              </a:ext>
            </a:extLst>
          </p:cNvPr>
          <p:cNvSpPr>
            <a:spLocks noGrp="1"/>
          </p:cNvSpPr>
          <p:nvPr>
            <p:ph type="sldNum" sz="quarter" idx="12"/>
          </p:nvPr>
        </p:nvSpPr>
        <p:spPr/>
        <p:txBody>
          <a:bodyPr/>
          <a:lstStyle/>
          <a:p>
            <a:fld id="{A5A57695-491E-4B4D-A648-095C7253575F}" type="slidenum">
              <a:rPr lang="en-GB" smtClean="0"/>
              <a:t>16</a:t>
            </a:fld>
            <a:endParaRPr lang="en-GB"/>
          </a:p>
        </p:txBody>
      </p:sp>
    </p:spTree>
    <p:extLst>
      <p:ext uri="{BB962C8B-B14F-4D97-AF65-F5344CB8AC3E}">
        <p14:creationId xmlns:p14="http://schemas.microsoft.com/office/powerpoint/2010/main" val="267421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917472617"/>
                  </p:ext>
                </p:extLst>
              </p:nvPr>
            </p:nvGraphicFramePr>
            <p:xfrm>
              <a:off x="5263898" y="3154107"/>
              <a:ext cx="5957833" cy="275533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R</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P</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R</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Buy/Sell</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m:t>
                                </m:r>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587055324"/>
                      </a:ext>
                    </a:extLst>
                  </a:tr>
                </a:tbl>
              </a:graphicData>
            </a:graphic>
          </p:graphicFrame>
        </mc:Choice>
        <mc:Fallback xmlns="">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917472617"/>
                  </p:ext>
                </p:extLst>
              </p:nvPr>
            </p:nvGraphicFramePr>
            <p:xfrm>
              <a:off x="5263898" y="3154107"/>
              <a:ext cx="5957833" cy="275533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423951">
                      <a:extLst>
                        <a:ext uri="{9D8B030D-6E8A-4147-A177-3AD203B41FA5}">
                          <a16:colId xmlns:a16="http://schemas.microsoft.com/office/drawing/2014/main" val="1368809328"/>
                        </a:ext>
                      </a:extLst>
                    </a:gridCol>
                    <a:gridCol w="1334233">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78995" t="-108197" r="-168493" b="-567213"/>
                          </a:stretch>
                        </a:blip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xmlns:a14="http://schemas.microsoft.com/office/drawing/2010/main">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319742" t="-108197" r="-858" b="-567213"/>
                          </a:stretch>
                        </a:blip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47368" t="-450820" r="-121053" b="-224590"/>
                          </a:stretch>
                        </a:blip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256934" t="-450820" r="-730" b="-224590"/>
                          </a:stretch>
                        </a:blip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Buy/Sell</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147368" t="-650820" r="-121053" b="-24590"/>
                          </a:stretch>
                        </a:blipFill>
                      </a:tcPr>
                    </a:tc>
                    <a:tc hMerge="1">
                      <a:txBody>
                        <a:bodyPr/>
                        <a:lstStyle/>
                        <a:p>
                          <a:endParaRPr lang="en-GB"/>
                        </a:p>
                      </a:txBody>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256934" t="-650820" r="-730" b="-24590"/>
                          </a:stretch>
                        </a:blipFill>
                      </a:tcPr>
                    </a:tc>
                    <a:tc hMerge="1">
                      <a:txBody>
                        <a:bodyPr/>
                        <a:lstStyle/>
                        <a:p>
                          <a:endParaRPr lang="en-GB"/>
                        </a:p>
                      </a:txBody>
                      <a:tcPr/>
                    </a:tc>
                    <a:extLst>
                      <a:ext uri="{0D108BD9-81ED-4DB2-BD59-A6C34878D82A}">
                        <a16:rowId xmlns:a16="http://schemas.microsoft.com/office/drawing/2014/main" val="587055324"/>
                      </a:ext>
                    </a:extLst>
                  </a:tr>
                </a:tbl>
              </a:graphicData>
            </a:graphic>
          </p:graphicFrame>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7" name="Graphic 6" descr="Home">
            <a:extLst>
              <a:ext uri="{FF2B5EF4-FFF2-40B4-BE49-F238E27FC236}">
                <a16:creationId xmlns:a16="http://schemas.microsoft.com/office/drawing/2014/main" id="{6878F3E2-8F32-4329-A96C-97953A6A99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62753" y="3867914"/>
            <a:ext cx="574829" cy="574829"/>
          </a:xfrm>
          <a:prstGeom prst="rect">
            <a:avLst/>
          </a:prstGeom>
        </p:spPr>
      </p:pic>
      <p:pic>
        <p:nvPicPr>
          <p:cNvPr id="17" name="Graphic 16" descr="Home">
            <a:extLst>
              <a:ext uri="{FF2B5EF4-FFF2-40B4-BE49-F238E27FC236}">
                <a16:creationId xmlns:a16="http://schemas.microsoft.com/office/drawing/2014/main" id="{9AE42601-86DA-45BA-82FC-1E6C8A841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84798" y="3867914"/>
            <a:ext cx="574829" cy="574829"/>
          </a:xfrm>
          <a:prstGeom prst="rect">
            <a:avLst/>
          </a:prstGeom>
        </p:spPr>
      </p:pic>
      <p:pic>
        <p:nvPicPr>
          <p:cNvPr id="18" name="Graphic 17" descr="Home">
            <a:extLst>
              <a:ext uri="{FF2B5EF4-FFF2-40B4-BE49-F238E27FC236}">
                <a16:creationId xmlns:a16="http://schemas.microsoft.com/office/drawing/2014/main" id="{34999F05-DA64-4837-B929-78DF2CC961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23775" y="3867913"/>
            <a:ext cx="574829" cy="574829"/>
          </a:xfrm>
          <a:prstGeom prst="rect">
            <a:avLst/>
          </a:prstGeom>
        </p:spPr>
      </p:pic>
      <p:sp>
        <p:nvSpPr>
          <p:cNvPr id="3" name="Slide Number Placeholder 2">
            <a:extLst>
              <a:ext uri="{FF2B5EF4-FFF2-40B4-BE49-F238E27FC236}">
                <a16:creationId xmlns:a16="http://schemas.microsoft.com/office/drawing/2014/main" id="{025C26EE-6C59-4494-A443-C998F5D5B4E9}"/>
              </a:ext>
            </a:extLst>
          </p:cNvPr>
          <p:cNvSpPr>
            <a:spLocks noGrp="1"/>
          </p:cNvSpPr>
          <p:nvPr>
            <p:ph type="sldNum" sz="quarter" idx="12"/>
          </p:nvPr>
        </p:nvSpPr>
        <p:spPr/>
        <p:txBody>
          <a:bodyPr/>
          <a:lstStyle/>
          <a:p>
            <a:fld id="{A5A57695-491E-4B4D-A648-095C7253575F}" type="slidenum">
              <a:rPr lang="en-GB" smtClean="0"/>
              <a:t>17</a:t>
            </a:fld>
            <a:endParaRPr lang="en-GB"/>
          </a:p>
        </p:txBody>
      </p:sp>
    </p:spTree>
    <p:extLst>
      <p:ext uri="{BB962C8B-B14F-4D97-AF65-F5344CB8AC3E}">
        <p14:creationId xmlns:p14="http://schemas.microsoft.com/office/powerpoint/2010/main" val="1131278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407F2-9446-4AD0-A259-4E347A2251DA}"/>
              </a:ext>
            </a:extLst>
          </p:cNvPr>
          <p:cNvSpPr>
            <a:spLocks noGrp="1"/>
          </p:cNvSpPr>
          <p:nvPr>
            <p:ph type="title"/>
          </p:nvPr>
        </p:nvSpPr>
        <p:spPr/>
        <p:txBody>
          <a:bodyPr/>
          <a:lstStyle/>
          <a:p>
            <a:r>
              <a:rPr lang="en-GB" dirty="0"/>
              <a:t>Model</a:t>
            </a:r>
          </a:p>
        </p:txBody>
      </p:sp>
      <p:cxnSp>
        <p:nvCxnSpPr>
          <p:cNvPr id="6" name="Straight Arrow Connector 5">
            <a:extLst>
              <a:ext uri="{FF2B5EF4-FFF2-40B4-BE49-F238E27FC236}">
                <a16:creationId xmlns:a16="http://schemas.microsoft.com/office/drawing/2014/main" id="{4EA47395-BDCA-464E-B35A-19E4D2A06378}"/>
              </a:ext>
            </a:extLst>
          </p:cNvPr>
          <p:cNvCxnSpPr>
            <a:cxnSpLocks/>
          </p:cNvCxnSpPr>
          <p:nvPr/>
        </p:nvCxnSpPr>
        <p:spPr>
          <a:xfrm flipV="1">
            <a:off x="838200" y="2130790"/>
            <a:ext cx="10484528" cy="5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0417A8-1B53-403C-8C81-1E2490C629E2}"/>
              </a:ext>
            </a:extLst>
          </p:cNvPr>
          <p:cNvSpPr txBox="1"/>
          <p:nvPr/>
        </p:nvSpPr>
        <p:spPr>
          <a:xfrm>
            <a:off x="2120653" y="1574950"/>
            <a:ext cx="1731146" cy="369332"/>
          </a:xfrm>
          <a:prstGeom prst="rect">
            <a:avLst/>
          </a:prstGeom>
          <a:noFill/>
        </p:spPr>
        <p:txBody>
          <a:bodyPr wrap="square" rtlCol="0">
            <a:spAutoFit/>
          </a:bodyPr>
          <a:lstStyle/>
          <a:p>
            <a:r>
              <a:rPr lang="en-GB" dirty="0"/>
              <a:t>Stage 0</a:t>
            </a:r>
          </a:p>
        </p:txBody>
      </p:sp>
      <p:sp>
        <p:nvSpPr>
          <p:cNvPr id="11" name="TextBox 10">
            <a:extLst>
              <a:ext uri="{FF2B5EF4-FFF2-40B4-BE49-F238E27FC236}">
                <a16:creationId xmlns:a16="http://schemas.microsoft.com/office/drawing/2014/main" id="{96EFC8B3-3CE6-4E39-A200-95733E7D9BAC}"/>
              </a:ext>
            </a:extLst>
          </p:cNvPr>
          <p:cNvSpPr txBox="1"/>
          <p:nvPr/>
        </p:nvSpPr>
        <p:spPr>
          <a:xfrm>
            <a:off x="7893729" y="1574950"/>
            <a:ext cx="1731146" cy="369332"/>
          </a:xfrm>
          <a:prstGeom prst="rect">
            <a:avLst/>
          </a:prstGeom>
          <a:noFill/>
        </p:spPr>
        <p:txBody>
          <a:bodyPr wrap="square" rtlCol="0">
            <a:spAutoFit/>
          </a:bodyPr>
          <a:lstStyle/>
          <a:p>
            <a:r>
              <a:rPr lang="en-GB" dirty="0"/>
              <a:t>Stage 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E05310-4939-40C1-936A-F6D3C7EAD93C}"/>
                  </a:ext>
                </a:extLst>
              </p:cNvPr>
              <p:cNvSpPr txBox="1"/>
              <p:nvPr/>
            </p:nvSpPr>
            <p:spPr>
              <a:xfrm>
                <a:off x="5131831" y="2322844"/>
                <a:ext cx="622196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2 complementary goods, </a:t>
                </a:r>
                <a:r>
                  <a:rPr lang="en-GB" i="1" dirty="0"/>
                  <a:t>C</a:t>
                </a:r>
                <a:r>
                  <a:rPr lang="en-GB" dirty="0"/>
                  <a:t> (divisible , numeraire) and </a:t>
                </a:r>
                <a:r>
                  <a:rPr lang="en-GB" i="1" dirty="0"/>
                  <a:t>H</a:t>
                </a:r>
                <a:r>
                  <a:rPr lang="en-GB" dirty="0"/>
                  <a:t> (indivisible)</a:t>
                </a:r>
              </a:p>
              <a:p>
                <a:pPr marL="285750" indent="-285750">
                  <a:buFont typeface="Arial" panose="020B0604020202020204" pitchFamily="34" charset="0"/>
                  <a:buChar char="•"/>
                </a:pP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b="0" i="1" smtClean="0">
                            <a:latin typeface="Cambria Math" panose="02040503050406030204" pitchFamily="18" charset="0"/>
                          </a:rPr>
                          <m:t>𝐶</m:t>
                        </m:r>
                        <m:r>
                          <a:rPr lang="en-GB" i="1" dirty="0">
                            <a:latin typeface="Cambria Math" panose="02040503050406030204" pitchFamily="18" charset="0"/>
                          </a:rPr>
                          <m:t>,</m:t>
                        </m:r>
                        <m:r>
                          <a:rPr lang="en-GB" b="0" i="1" dirty="0" smtClean="0">
                            <a:latin typeface="Cambria Math" panose="02040503050406030204" pitchFamily="18" charset="0"/>
                          </a:rPr>
                          <m:t>𝑓𝑙𝑜𝑜𝑟</m:t>
                        </m:r>
                        <m:r>
                          <a:rPr lang="en-GB" b="0" i="1" dirty="0" smtClean="0">
                            <a:latin typeface="Cambria Math" panose="02040503050406030204" pitchFamily="18" charset="0"/>
                          </a:rPr>
                          <m:t>(</m:t>
                        </m:r>
                        <m:r>
                          <a:rPr lang="en-GB" b="0" i="1" dirty="0" smtClean="0">
                            <a:latin typeface="Cambria Math" panose="02040503050406030204" pitchFamily="18" charset="0"/>
                          </a:rPr>
                          <m:t>𝐻</m:t>
                        </m:r>
                        <m:r>
                          <a:rPr lang="en-GB" b="0" i="1" dirty="0" smtClean="0">
                            <a:latin typeface="Cambria Math" panose="02040503050406030204" pitchFamily="18" charset="0"/>
                          </a:rPr>
                          <m:t>)</m:t>
                        </m:r>
                      </m:e>
                    </m:d>
                  </m:oMath>
                </a14:m>
                <a:endParaRPr lang="en-GB" dirty="0"/>
              </a:p>
              <a:p>
                <a:pPr marL="285750" indent="-285750">
                  <a:buFont typeface="Arial" panose="020B0604020202020204" pitchFamily="34" charset="0"/>
                  <a:buChar char="•"/>
                </a:pPr>
                <a:endParaRPr lang="en-GB" dirty="0"/>
              </a:p>
              <a:p>
                <a:endParaRPr lang="en-GB" dirty="0"/>
              </a:p>
            </p:txBody>
          </p:sp>
        </mc:Choice>
        <mc:Fallback xmlns="">
          <p:sp>
            <p:nvSpPr>
              <p:cNvPr id="13" name="TextBox 12">
                <a:extLst>
                  <a:ext uri="{FF2B5EF4-FFF2-40B4-BE49-F238E27FC236}">
                    <a16:creationId xmlns:a16="http://schemas.microsoft.com/office/drawing/2014/main" id="{70E05310-4939-40C1-936A-F6D3C7EAD93C}"/>
                  </a:ext>
                </a:extLst>
              </p:cNvPr>
              <p:cNvSpPr txBox="1">
                <a:spLocks noRot="1" noChangeAspect="1" noMove="1" noResize="1" noEditPoints="1" noAdjustHandles="1" noChangeArrowheads="1" noChangeShapeType="1" noTextEdit="1"/>
              </p:cNvSpPr>
              <p:nvPr/>
            </p:nvSpPr>
            <p:spPr>
              <a:xfrm>
                <a:off x="5131831" y="2322844"/>
                <a:ext cx="6221969" cy="1477328"/>
              </a:xfrm>
              <a:prstGeom prst="rect">
                <a:avLst/>
              </a:prstGeom>
              <a:blipFill>
                <a:blip r:embed="rId3"/>
                <a:stretch>
                  <a:fillRect l="-686" t="-20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282486777"/>
                  </p:ext>
                </p:extLst>
              </p:nvPr>
            </p:nvGraphicFramePr>
            <p:xfrm>
              <a:off x="5263898" y="3154107"/>
              <a:ext cx="5957833" cy="312617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248920">
                      <a:extLst>
                        <a:ext uri="{9D8B030D-6E8A-4147-A177-3AD203B41FA5}">
                          <a16:colId xmlns:a16="http://schemas.microsoft.com/office/drawing/2014/main" val="1368809328"/>
                        </a:ext>
                      </a:extLst>
                    </a:gridCol>
                    <a:gridCol w="1509264">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R</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m:rPr>
                                        <m:sty m:val="p"/>
                                      </m:rPr>
                                      <a:rPr lang="en-US" b="0" i="0" smtClean="0">
                                        <a:latin typeface="Cambria Math" panose="02040503050406030204" pitchFamily="18" charset="0"/>
                                      </a:rPr>
                                      <m:t>P</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R</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pPr algn="ct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Buy/Sell</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m:t>
                                </m:r>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587055324"/>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Welfare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𝑈</m:t>
                                </m:r>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R</m:t>
                                        </m:r>
                                      </m:sub>
                                    </m:sSub>
                                    <m:r>
                                      <a:rPr lang="en-GB" sz="1600" b="0" i="1" smtClean="0">
                                        <a:latin typeface="Cambria Math" panose="02040503050406030204" pitchFamily="18" charset="0"/>
                                      </a:rPr>
                                      <m:t>−</m:t>
                                    </m:r>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r>
                                      <a:rPr lang="en-GB" sz="1600" b="0" i="1" dirty="0" smtClean="0">
                                        <a:latin typeface="Cambria Math" panose="02040503050406030204" pitchFamily="18" charset="0"/>
                                      </a:rPr>
                                      <m:t>,2</m:t>
                                    </m:r>
                                  </m:e>
                                </m:d>
                              </m:oMath>
                            </m:oMathPara>
                          </a14:m>
                          <a:endParaRPr lang="en-GB" sz="1600" dirty="0"/>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𝑈</m:t>
                                </m:r>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r>
                                      <a:rPr lang="en-GB" sz="1600" b="0" i="1" smtClean="0">
                                        <a:latin typeface="Cambria Math" panose="02040503050406030204" pitchFamily="18" charset="0"/>
                                      </a:rPr>
                                      <m:t>+</m:t>
                                    </m:r>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𝑃</m:t>
                                        </m:r>
                                      </m:e>
                                    </m:acc>
                                    <m:d>
                                      <m:dPr>
                                        <m:ctrlPr>
                                          <a:rPr lang="en-GB" sz="1600" b="0" i="1" smtClean="0">
                                            <a:latin typeface="Cambria Math" panose="02040503050406030204" pitchFamily="18" charset="0"/>
                                          </a:rPr>
                                        </m:ctrlPr>
                                      </m:dPr>
                                      <m:e>
                                        <m:sSub>
                                          <m:sSubPr>
                                            <m:ctrlPr>
                                              <a:rPr lang="en-GB" sz="1600" i="1" smtClean="0">
                                                <a:latin typeface="Cambria Math" panose="02040503050406030204" pitchFamily="18" charset="0"/>
                                              </a:rPr>
                                            </m:ctrlPr>
                                          </m:sSubPr>
                                          <m:e>
                                            <m:r>
                                              <a:rPr lang="en-GB" sz="1600" smtClean="0">
                                                <a:latin typeface="Cambria Math" panose="02040503050406030204" pitchFamily="18" charset="0"/>
                                              </a:rPr>
                                              <m:t>𝐸</m:t>
                                            </m:r>
                                          </m:e>
                                          <m:sub>
                                            <m:r>
                                              <m:rPr>
                                                <m:sty m:val="p"/>
                                              </m:rPr>
                                              <a:rPr lang="en-US" sz="1600" b="0" i="0" smtClean="0">
                                                <a:latin typeface="Cambria Math" panose="02040503050406030204" pitchFamily="18" charset="0"/>
                                              </a:rPr>
                                              <m:t>P</m:t>
                                            </m:r>
                                          </m:sub>
                                        </m:sSub>
                                      </m:e>
                                    </m:d>
                                    <m:r>
                                      <a:rPr lang="en-GB" sz="1600" b="0" i="1" dirty="0" smtClean="0">
                                        <a:latin typeface="Cambria Math" panose="02040503050406030204" pitchFamily="18" charset="0"/>
                                      </a:rPr>
                                      <m:t>,1</m:t>
                                    </m:r>
                                  </m:e>
                                </m:d>
                              </m:oMath>
                            </m:oMathPara>
                          </a14:m>
                          <a:endParaRPr lang="en-GB" sz="1600"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3426678165"/>
                      </a:ext>
                    </a:extLst>
                  </a:tr>
                </a:tbl>
              </a:graphicData>
            </a:graphic>
          </p:graphicFrame>
        </mc:Choice>
        <mc:Fallback xmlns="">
          <p:graphicFrame>
            <p:nvGraphicFramePr>
              <p:cNvPr id="16" name="Table 16">
                <a:extLst>
                  <a:ext uri="{FF2B5EF4-FFF2-40B4-BE49-F238E27FC236}">
                    <a16:creationId xmlns:a16="http://schemas.microsoft.com/office/drawing/2014/main" id="{4A125F32-CC7B-4CC2-B13E-8920D9BD46A7}"/>
                  </a:ext>
                </a:extLst>
              </p:cNvPr>
              <p:cNvGraphicFramePr>
                <a:graphicFrameLocks noGrp="1"/>
              </p:cNvGraphicFramePr>
              <p:nvPr>
                <p:extLst>
                  <p:ext uri="{D42A27DB-BD31-4B8C-83A1-F6EECF244321}">
                    <p14:modId xmlns:p14="http://schemas.microsoft.com/office/powerpoint/2010/main" val="1282486777"/>
                  </p:ext>
                </p:extLst>
              </p:nvPr>
            </p:nvGraphicFramePr>
            <p:xfrm>
              <a:off x="5263898" y="3154107"/>
              <a:ext cx="5957833" cy="3126178"/>
            </p:xfrm>
            <a:graphic>
              <a:graphicData uri="http://schemas.openxmlformats.org/drawingml/2006/table">
                <a:tbl>
                  <a:tblPr firstRow="1" bandRow="1">
                    <a:tableStyleId>{2D5ABB26-0587-4C30-8999-92F81FD0307C}</a:tableStyleId>
                  </a:tblPr>
                  <a:tblGrid>
                    <a:gridCol w="1961408">
                      <a:extLst>
                        <a:ext uri="{9D8B030D-6E8A-4147-A177-3AD203B41FA5}">
                          <a16:colId xmlns:a16="http://schemas.microsoft.com/office/drawing/2014/main" val="2805897158"/>
                        </a:ext>
                      </a:extLst>
                    </a:gridCol>
                    <a:gridCol w="248920">
                      <a:extLst>
                        <a:ext uri="{9D8B030D-6E8A-4147-A177-3AD203B41FA5}">
                          <a16:colId xmlns:a16="http://schemas.microsoft.com/office/drawing/2014/main" val="1368809328"/>
                        </a:ext>
                      </a:extLst>
                    </a:gridCol>
                    <a:gridCol w="1509264">
                      <a:extLst>
                        <a:ext uri="{9D8B030D-6E8A-4147-A177-3AD203B41FA5}">
                          <a16:colId xmlns:a16="http://schemas.microsoft.com/office/drawing/2014/main" val="1471900293"/>
                        </a:ext>
                      </a:extLst>
                    </a:gridCol>
                    <a:gridCol w="291008">
                      <a:extLst>
                        <a:ext uri="{9D8B030D-6E8A-4147-A177-3AD203B41FA5}">
                          <a16:colId xmlns:a16="http://schemas.microsoft.com/office/drawing/2014/main" val="4230840679"/>
                        </a:ext>
                      </a:extLst>
                    </a:gridCol>
                    <a:gridCol w="276825">
                      <a:extLst>
                        <a:ext uri="{9D8B030D-6E8A-4147-A177-3AD203B41FA5}">
                          <a16:colId xmlns:a16="http://schemas.microsoft.com/office/drawing/2014/main" val="1818945989"/>
                        </a:ext>
                      </a:extLst>
                    </a:gridCol>
                    <a:gridCol w="249291">
                      <a:extLst>
                        <a:ext uri="{9D8B030D-6E8A-4147-A177-3AD203B41FA5}">
                          <a16:colId xmlns:a16="http://schemas.microsoft.com/office/drawing/2014/main" val="2119773573"/>
                        </a:ext>
                      </a:extLst>
                    </a:gridCol>
                    <a:gridCol w="1421117">
                      <a:extLst>
                        <a:ext uri="{9D8B030D-6E8A-4147-A177-3AD203B41FA5}">
                          <a16:colId xmlns:a16="http://schemas.microsoft.com/office/drawing/2014/main" val="2730032687"/>
                        </a:ext>
                      </a:extLst>
                    </a:gridCol>
                  </a:tblGrid>
                  <a:tr h="370840">
                    <a:tc>
                      <a:txBody>
                        <a:bodyPr/>
                        <a:lstStyle/>
                        <a:p>
                          <a:pPr algn="ctr"/>
                          <a:endParaRPr lang="en-GB"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endParaRPr lang="en-GB" dirty="0"/>
                        </a:p>
                      </a:txBody>
                      <a:tcP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gridSpan="3">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r>
                            <a:rPr lang="en-GB" dirty="0"/>
                            <a:t>Agent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ctr"/>
                          <a:r>
                            <a:rPr lang="en-GB" dirty="0"/>
                            <a:t>Agent 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5826325"/>
                      </a:ext>
                    </a:extLst>
                  </a:tr>
                  <a:tr h="370840">
                    <a:tc rowSpan="2">
                      <a:txBody>
                        <a:bodyPr/>
                        <a:lstStyle/>
                        <a:p>
                          <a:pPr algn="ctr"/>
                          <a:r>
                            <a:rPr lang="en-GB" dirty="0"/>
                            <a:t>Endowment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i="1" dirty="0"/>
                            <a:t>C</a:t>
                          </a:r>
                        </a:p>
                      </a:txBody>
                      <a:tcPr>
                        <a:lnL>
                          <a:noFill/>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46371" t="-108197" r="-148790" b="-667213"/>
                          </a:stretch>
                        </a:blipFill>
                      </a:tcPr>
                    </a:tc>
                    <a:tc gridSpan="3">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GB" dirty="0"/>
                            <a:t>&gt;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14:m xmlns:a14="http://schemas.microsoft.com/office/drawing/2010/main">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panose="02040503050406030204" pitchFamily="18" charset="0"/>
                                      </a:rPr>
                                      <m:t>𝐸</m:t>
                                    </m:r>
                                  </m:e>
                                  <m:sub>
                                    <m:r>
                                      <a:rPr lang="en-GB" smtClean="0">
                                        <a:latin typeface="Cambria Math" panose="02040503050406030204" pitchFamily="18" charset="0"/>
                                      </a:rPr>
                                      <m:t>2</m:t>
                                    </m:r>
                                  </m:sub>
                                </m:sSub>
                              </m:oMath>
                            </m:oMathPara>
                          </a14:m>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319742" t="-108197" r="-858" b="-667213"/>
                          </a:stretch>
                        </a:blipFill>
                      </a:tcPr>
                    </a:tc>
                    <a:extLst>
                      <a:ext uri="{0D108BD9-81ED-4DB2-BD59-A6C34878D82A}">
                        <a16:rowId xmlns:a16="http://schemas.microsoft.com/office/drawing/2014/main" val="3914920818"/>
                      </a:ext>
                    </a:extLst>
                  </a:tr>
                  <a:tr h="530298">
                    <a:tc vMerge="1">
                      <a:txBody>
                        <a:bodyPr/>
                        <a:lstStyle/>
                        <a:p>
                          <a:endParaRPr lang="en-GB" dirty="0"/>
                        </a:p>
                      </a:txBody>
                      <a:tcPr/>
                    </a:tc>
                    <a:tc>
                      <a:txBody>
                        <a:bodyPr/>
                        <a:lstStyle/>
                        <a:p>
                          <a:pPr algn="ctr"/>
                          <a:r>
                            <a:rPr lang="en-GB" i="1" dirty="0"/>
                            <a:t>H</a:t>
                          </a:r>
                        </a:p>
                      </a:txBody>
                      <a:tcPr anchor="b">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dirty="0">
                            <a:solidFill>
                              <a:srgbClr val="C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8733680"/>
                      </a:ext>
                    </a:extLst>
                  </a:tr>
                  <a:tr h="370840">
                    <a:tc gridSpan="2">
                      <a:txBody>
                        <a:bodyPr/>
                        <a:lstStyle/>
                        <a:p>
                          <a:pPr algn="ctr"/>
                          <a:endParaRPr lang="en-GB" dirty="0"/>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5">
                      <a:txBody>
                        <a:bodyPr/>
                        <a:lstStyle/>
                        <a:p>
                          <a:pPr algn="ctr"/>
                          <a:r>
                            <a:rPr lang="en-GB" sz="1600" dirty="0">
                              <a:solidFill>
                                <a:srgbClr val="C00000"/>
                              </a:solidFill>
                            </a:rPr>
                            <a:t>Allocation</a:t>
                          </a: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algn="ctr"/>
                          <a:endParaRPr lang="en-GB"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algn="ctr"/>
                          <a:endParaRPr lang="en-GB" dirty="0">
                            <a:solidFill>
                              <a:srgbClr val="C00000"/>
                            </a:solidFill>
                          </a:endParaRPr>
                        </a:p>
                      </a:txBody>
                      <a:tcPr>
                        <a:lnL w="12700" cap="flat" cmpd="sng" algn="ctr">
                          <a:solidFill>
                            <a:schemeClr val="tx1"/>
                          </a:solid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7706292"/>
                      </a:ext>
                    </a:extLst>
                  </a:tr>
                  <a:tr h="370840">
                    <a:tc gridSpan="2">
                      <a:txBody>
                        <a:bodyPr/>
                        <a:lstStyle/>
                        <a:p>
                          <a:pPr algn="ctr"/>
                          <a:r>
                            <a:rPr lang="en-GB" dirty="0"/>
                            <a:t>Reservation Price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dirty="0"/>
                        </a:p>
                      </a:txBody>
                      <a:tcPr>
                        <a:lnT w="12700" cap="flat" cmpd="sng" algn="ctr">
                          <a:solidFill>
                            <a:schemeClr val="tx1"/>
                          </a:solidFill>
                          <a:prstDash val="solid"/>
                          <a:round/>
                          <a:headEnd type="none" w="med" len="med"/>
                          <a:tailEnd type="none" w="med" len="med"/>
                        </a:lnT>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123051" t="-450820" r="-109153" b="-324590"/>
                          </a:stretch>
                        </a:blip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blipFill>
                          <a:blip r:embed="rId4"/>
                          <a:stretch>
                            <a:fillRect l="-256934" t="-450820" r="-730" b="-324590"/>
                          </a:stretch>
                        </a:blipFill>
                      </a:tcPr>
                    </a:tc>
                    <a:tc hMerge="1">
                      <a:txBody>
                        <a:bodyPr/>
                        <a:lstStyle/>
                        <a:p>
                          <a:pPr algn="ct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6212571"/>
                      </a:ext>
                    </a:extLst>
                  </a:tr>
                  <a:tr h="370840">
                    <a:tc gridSpan="2">
                      <a:txBody>
                        <a:bodyPr/>
                        <a:lstStyle/>
                        <a:p>
                          <a:pPr algn="ctr"/>
                          <a:r>
                            <a:rPr lang="en-GB" dirty="0"/>
                            <a:t>Outcome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pPr algn="ctr"/>
                          <a:r>
                            <a:rPr lang="en-GB" sz="1600" dirty="0"/>
                            <a:t> Win</a:t>
                          </a:r>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dirty="0"/>
                        </a:p>
                      </a:txBody>
                      <a:tcP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Lose</a:t>
                          </a:r>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871919"/>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Buy/Sell</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blipFill>
                          <a:blip r:embed="rId4"/>
                          <a:stretch>
                            <a:fillRect l="-123051" t="-650820" r="-109153" b="-124590"/>
                          </a:stretch>
                        </a:blipFill>
                      </a:tcPr>
                    </a:tc>
                    <a:tc hMerge="1">
                      <a:txBody>
                        <a:bodyPr/>
                        <a:lstStyle/>
                        <a:p>
                          <a:endParaRPr lang="en-GB"/>
                        </a:p>
                      </a:txBody>
                      <a:tcPr/>
                    </a:tc>
                    <a:tc>
                      <a:txBody>
                        <a:bodyPr/>
                        <a:lstStyle/>
                        <a:p>
                          <a:pPr algn="ctr"/>
                          <a:endParaRPr lang="en-GB" sz="1600" dirty="0"/>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blipFill>
                          <a:blip r:embed="rId4"/>
                          <a:stretch>
                            <a:fillRect l="-256934" t="-650820" r="-730" b="-124590"/>
                          </a:stretch>
                        </a:blipFill>
                      </a:tcPr>
                    </a:tc>
                    <a:tc hMerge="1">
                      <a:txBody>
                        <a:bodyPr/>
                        <a:lstStyle/>
                        <a:p>
                          <a:endParaRPr lang="en-GB"/>
                        </a:p>
                      </a:txBody>
                      <a:tcPr/>
                    </a:tc>
                    <a:extLst>
                      <a:ext uri="{0D108BD9-81ED-4DB2-BD59-A6C34878D82A}">
                        <a16:rowId xmlns:a16="http://schemas.microsoft.com/office/drawing/2014/main" val="587055324"/>
                      </a:ext>
                    </a:extLst>
                  </a:tr>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Welfare</a:t>
                          </a: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a:txBody>
                        <a:bodyPr/>
                        <a:lstStyle/>
                        <a:p>
                          <a:endParaRPr lang="en-US"/>
                        </a:p>
                      </a:txBody>
                      <a:tcP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123051" t="-750820" r="-109153" b="-24590"/>
                          </a:stretch>
                        </a:blipFill>
                      </a:tcPr>
                    </a:tc>
                    <a:tc hMerge="1">
                      <a:txBody>
                        <a:bodyPr/>
                        <a:lstStyle/>
                        <a:p>
                          <a:endParaRPr lang="en-GB"/>
                        </a:p>
                      </a:txBody>
                      <a:tcPr/>
                    </a:tc>
                    <a:tc>
                      <a:txBody>
                        <a:bodyPr/>
                        <a:lstStyle/>
                        <a:p>
                          <a:pPr algn="ctr"/>
                          <a:r>
                            <a:rPr lang="en-GB" sz="1600" dirty="0"/>
                            <a:t>&gt;</a:t>
                          </a:r>
                        </a:p>
                      </a:txBody>
                      <a:tcPr>
                        <a:lnL w="12700" cap="flat" cmpd="sng" algn="ctr">
                          <a:noFill/>
                          <a:prstDash val="solid"/>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gridSpan="2">
                      <a:txBody>
                        <a:bodyPr/>
                        <a:lstStyle/>
                        <a:p>
                          <a:endParaRPr lang="en-US"/>
                        </a:p>
                      </a:txBody>
                      <a:tcPr>
                        <a:lnL w="12700" cap="flat" cmpd="sng" algn="ctr">
                          <a:noFill/>
                          <a:prstDash val="dot"/>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blipFill>
                          <a:blip r:embed="rId4"/>
                          <a:stretch>
                            <a:fillRect l="-256934" t="-750820" r="-730" b="-24590"/>
                          </a:stretch>
                        </a:blipFill>
                      </a:tcPr>
                    </a:tc>
                    <a:tc hMerge="1">
                      <a:txBody>
                        <a:bodyPr/>
                        <a:lstStyle/>
                        <a:p>
                          <a:endParaRPr lang="en-GB"/>
                        </a:p>
                      </a:txBody>
                      <a:tcPr/>
                    </a:tc>
                    <a:extLst>
                      <a:ext uri="{0D108BD9-81ED-4DB2-BD59-A6C34878D82A}">
                        <a16:rowId xmlns:a16="http://schemas.microsoft.com/office/drawing/2014/main" val="3426678165"/>
                      </a:ext>
                    </a:extLst>
                  </a:tr>
                </a:tbl>
              </a:graphicData>
            </a:graphic>
          </p:graphicFrame>
        </mc:Fallback>
      </mc:AlternateContent>
      <p:cxnSp>
        <p:nvCxnSpPr>
          <p:cNvPr id="26" name="Straight Connector 25">
            <a:extLst>
              <a:ext uri="{FF2B5EF4-FFF2-40B4-BE49-F238E27FC236}">
                <a16:creationId xmlns:a16="http://schemas.microsoft.com/office/drawing/2014/main" id="{8DE1FC3B-0D90-4B91-98AE-53D55BFD075B}"/>
              </a:ext>
            </a:extLst>
          </p:cNvPr>
          <p:cNvCxnSpPr>
            <a:cxnSpLocks/>
          </p:cNvCxnSpPr>
          <p:nvPr/>
        </p:nvCxnSpPr>
        <p:spPr>
          <a:xfrm>
            <a:off x="4927108" y="1574950"/>
            <a:ext cx="0" cy="4630541"/>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pic>
        <p:nvPicPr>
          <p:cNvPr id="7" name="Graphic 6" descr="Home">
            <a:extLst>
              <a:ext uri="{FF2B5EF4-FFF2-40B4-BE49-F238E27FC236}">
                <a16:creationId xmlns:a16="http://schemas.microsoft.com/office/drawing/2014/main" id="{6878F3E2-8F32-4329-A96C-97953A6A99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62753" y="3867914"/>
            <a:ext cx="574829" cy="574829"/>
          </a:xfrm>
          <a:prstGeom prst="rect">
            <a:avLst/>
          </a:prstGeom>
        </p:spPr>
      </p:pic>
      <p:pic>
        <p:nvPicPr>
          <p:cNvPr id="17" name="Graphic 16" descr="Home">
            <a:extLst>
              <a:ext uri="{FF2B5EF4-FFF2-40B4-BE49-F238E27FC236}">
                <a16:creationId xmlns:a16="http://schemas.microsoft.com/office/drawing/2014/main" id="{9AE42601-86DA-45BA-82FC-1E6C8A841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84798" y="3867914"/>
            <a:ext cx="574829" cy="574829"/>
          </a:xfrm>
          <a:prstGeom prst="rect">
            <a:avLst/>
          </a:prstGeom>
        </p:spPr>
      </p:pic>
      <p:pic>
        <p:nvPicPr>
          <p:cNvPr id="18" name="Graphic 17" descr="Home">
            <a:extLst>
              <a:ext uri="{FF2B5EF4-FFF2-40B4-BE49-F238E27FC236}">
                <a16:creationId xmlns:a16="http://schemas.microsoft.com/office/drawing/2014/main" id="{34999F05-DA64-4837-B929-78DF2CC961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23775" y="3867913"/>
            <a:ext cx="574829" cy="574829"/>
          </a:xfrm>
          <a:prstGeom prst="rect">
            <a:avLst/>
          </a:prstGeom>
        </p:spPr>
      </p:pic>
      <p:sp>
        <p:nvSpPr>
          <p:cNvPr id="3" name="Slide Number Placeholder 2">
            <a:extLst>
              <a:ext uri="{FF2B5EF4-FFF2-40B4-BE49-F238E27FC236}">
                <a16:creationId xmlns:a16="http://schemas.microsoft.com/office/drawing/2014/main" id="{C7BF3124-C888-4ECA-93C4-354A80F4D72E}"/>
              </a:ext>
            </a:extLst>
          </p:cNvPr>
          <p:cNvSpPr>
            <a:spLocks noGrp="1"/>
          </p:cNvSpPr>
          <p:nvPr>
            <p:ph type="sldNum" sz="quarter" idx="12"/>
          </p:nvPr>
        </p:nvSpPr>
        <p:spPr/>
        <p:txBody>
          <a:bodyPr/>
          <a:lstStyle/>
          <a:p>
            <a:fld id="{A5A57695-491E-4B4D-A648-095C7253575F}" type="slidenum">
              <a:rPr lang="en-GB" smtClean="0"/>
              <a:t>18</a:t>
            </a:fld>
            <a:endParaRPr lang="en-GB"/>
          </a:p>
        </p:txBody>
      </p:sp>
    </p:spTree>
    <p:extLst>
      <p:ext uri="{BB962C8B-B14F-4D97-AF65-F5344CB8AC3E}">
        <p14:creationId xmlns:p14="http://schemas.microsoft.com/office/powerpoint/2010/main" val="700791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6AB83-AB97-46DB-AF7B-D5684A0DED2A}"/>
              </a:ext>
            </a:extLst>
          </p:cNvPr>
          <p:cNvSpPr>
            <a:spLocks noGrp="1"/>
          </p:cNvSpPr>
          <p:nvPr>
            <p:ph type="title"/>
          </p:nvPr>
        </p:nvSpPr>
        <p:spPr/>
        <p:txBody>
          <a:bodyPr/>
          <a:lstStyle/>
          <a:p>
            <a:r>
              <a:rPr lang="en-GB" dirty="0"/>
              <a:t>Results</a:t>
            </a:r>
            <a:br>
              <a:rPr lang="en-GB" dirty="0"/>
            </a:br>
            <a:r>
              <a:rPr lang="en-GB" sz="2400" dirty="0"/>
              <a:t>Indirect utility</a:t>
            </a:r>
          </a:p>
        </p:txBody>
      </p:sp>
      <p:pic>
        <p:nvPicPr>
          <p:cNvPr id="4" name="Content Placeholder 8">
            <a:extLst>
              <a:ext uri="{FF2B5EF4-FFF2-40B4-BE49-F238E27FC236}">
                <a16:creationId xmlns:a16="http://schemas.microsoft.com/office/drawing/2014/main" id="{5F1458F8-4A5B-42E1-84B7-846B2CDBC14F}"/>
              </a:ext>
            </a:extLst>
          </p:cNvPr>
          <p:cNvPicPr>
            <a:picLocks noChangeAspect="1"/>
          </p:cNvPicPr>
          <p:nvPr/>
        </p:nvPicPr>
        <p:blipFill>
          <a:blip r:embed="rId3"/>
          <a:stretch>
            <a:fillRect/>
          </a:stretch>
        </p:blipFill>
        <p:spPr>
          <a:xfrm>
            <a:off x="4812583" y="1566588"/>
            <a:ext cx="6708366" cy="5044275"/>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667F585-D8AF-4FC8-AD6F-FADE531BDE31}"/>
                  </a:ext>
                </a:extLst>
              </p:cNvPr>
              <p:cNvSpPr txBox="1"/>
              <p:nvPr/>
            </p:nvSpPr>
            <p:spPr>
              <a:xfrm>
                <a:off x="838200" y="2236678"/>
                <a:ext cx="2498008"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𝑅</m:t>
                          </m:r>
                        </m:sub>
                      </m:sSub>
                      <m:r>
                        <a:rPr lang="en-US" b="0" i="1" smtClean="0">
                          <a:latin typeface="Cambria Math" panose="02040503050406030204" pitchFamily="18" charset="0"/>
                        </a:rPr>
                        <m:t>=</m:t>
                      </m:r>
                      <m:r>
                        <a:rPr lang="en-US" b="0" i="1" smtClean="0">
                          <a:latin typeface="Cambria Math" panose="02040503050406030204" pitchFamily="18" charset="0"/>
                        </a:rPr>
                        <m:t>𝑈</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𝑅</m:t>
                              </m:r>
                            </m:sub>
                          </m:sSub>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𝑃</m:t>
                                  </m:r>
                                </m:sub>
                              </m:sSub>
                            </m:e>
                          </m:d>
                          <m:r>
                            <a:rPr lang="en-US" b="0" i="1" smtClean="0">
                              <a:latin typeface="Cambria Math" panose="02040503050406030204" pitchFamily="18" charset="0"/>
                            </a:rPr>
                            <m:t>,2</m:t>
                          </m:r>
                        </m:e>
                      </m:d>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𝑃</m:t>
                          </m:r>
                        </m:sub>
                      </m:sSub>
                      <m:r>
                        <a:rPr lang="en-US" b="0" i="1" smtClean="0">
                          <a:latin typeface="Cambria Math" panose="02040503050406030204" pitchFamily="18" charset="0"/>
                        </a:rPr>
                        <m:t>=</m:t>
                      </m:r>
                      <m:r>
                        <a:rPr lang="en-US" b="0" i="1" smtClean="0">
                          <a:latin typeface="Cambria Math" panose="02040503050406030204" pitchFamily="18" charset="0"/>
                        </a:rPr>
                        <m:t>𝑈</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𝑃</m:t>
                              </m:r>
                            </m:sub>
                          </m:sSub>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𝑃</m:t>
                                  </m:r>
                                </m:sub>
                              </m:sSub>
                            </m:e>
                          </m:d>
                          <m:r>
                            <a:rPr lang="en-US" b="0" i="1" smtClean="0">
                              <a:latin typeface="Cambria Math" panose="02040503050406030204" pitchFamily="18" charset="0"/>
                            </a:rPr>
                            <m:t>,1</m:t>
                          </m:r>
                        </m:e>
                      </m:d>
                    </m:oMath>
                  </m:oMathPara>
                </a14:m>
                <a:endParaRPr lang="en-US" dirty="0"/>
              </a:p>
            </p:txBody>
          </p:sp>
        </mc:Choice>
        <mc:Fallback xmlns="">
          <p:sp>
            <p:nvSpPr>
              <p:cNvPr id="6" name="TextBox 5">
                <a:extLst>
                  <a:ext uri="{FF2B5EF4-FFF2-40B4-BE49-F238E27FC236}">
                    <a16:creationId xmlns:a16="http://schemas.microsoft.com/office/drawing/2014/main" id="{8667F585-D8AF-4FC8-AD6F-FADE531BDE31}"/>
                  </a:ext>
                </a:extLst>
              </p:cNvPr>
              <p:cNvSpPr txBox="1">
                <a:spLocks noRot="1" noChangeAspect="1" noMove="1" noResize="1" noEditPoints="1" noAdjustHandles="1" noChangeArrowheads="1" noChangeShapeType="1" noTextEdit="1"/>
              </p:cNvSpPr>
              <p:nvPr/>
            </p:nvSpPr>
            <p:spPr>
              <a:xfrm>
                <a:off x="838200" y="2236678"/>
                <a:ext cx="2498008" cy="64633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C097873-C809-4040-A7E5-75D726C06BA8}"/>
                  </a:ext>
                </a:extLst>
              </p:cNvPr>
              <p:cNvSpPr txBox="1"/>
              <p:nvPr/>
            </p:nvSpPr>
            <p:spPr>
              <a:xfrm>
                <a:off x="462115" y="3429000"/>
                <a:ext cx="5034117" cy="1703864"/>
              </a:xfrm>
              <a:prstGeom prst="rect">
                <a:avLst/>
              </a:prstGeom>
              <a:noFill/>
            </p:spPr>
            <p:txBody>
              <a:bodyPr wrap="square" rtlCol="0">
                <a:spAutoFit/>
              </a:bodyPr>
              <a:lstStyle/>
              <a:p>
                <a:pPr marL="285750" indent="-285750">
                  <a:lnSpc>
                    <a:spcPct val="150000"/>
                  </a:lnSpc>
                  <a:buFont typeface="Arial" panose="020B0604020202020204" pitchFamily="34" charset="0"/>
                  <a:buChar char="•"/>
                </a:pP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i="1">
                            <a:latin typeface="Cambria Math" panose="02040503050406030204" pitchFamily="18" charset="0"/>
                          </a:rPr>
                          <m:t>𝑅</m:t>
                        </m:r>
                      </m:sub>
                    </m:sSub>
                  </m:oMath>
                </a14:m>
                <a:r>
                  <a:rPr lang="en-US" dirty="0"/>
                  <a:t> is increasing in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𝑅</m:t>
                        </m:r>
                      </m:sub>
                    </m:sSub>
                  </m:oMath>
                </a14:m>
                <a:r>
                  <a:rPr lang="en-US" dirty="0"/>
                  <a:t> but decreasing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b="0" i="1" smtClean="0">
                            <a:latin typeface="Cambria Math" panose="02040503050406030204" pitchFamily="18" charset="0"/>
                          </a:rPr>
                          <m:t>𝑃</m:t>
                        </m:r>
                      </m:sub>
                    </m:sSub>
                  </m:oMath>
                </a14:m>
                <a:r>
                  <a:rPr lang="en-US" dirty="0"/>
                  <a:t>;</a:t>
                </a:r>
              </a:p>
              <a:p>
                <a:pPr marL="285750" indent="-285750">
                  <a:lnSpc>
                    <a:spcPct val="150000"/>
                  </a:lnSpc>
                  <a:buFont typeface="Arial" panose="020B0604020202020204" pitchFamily="34" charset="0"/>
                  <a:buChar char="•"/>
                </a:pPr>
                <a:r>
                  <a:rPr lang="en-US" dirty="0"/>
                  <a:t>The richer agent has relative wealth concerns, which arise entirely endogenously in equilibrium. </a:t>
                </a:r>
              </a:p>
            </p:txBody>
          </p:sp>
        </mc:Choice>
        <mc:Fallback xmlns="">
          <p:sp>
            <p:nvSpPr>
              <p:cNvPr id="7" name="TextBox 6">
                <a:extLst>
                  <a:ext uri="{FF2B5EF4-FFF2-40B4-BE49-F238E27FC236}">
                    <a16:creationId xmlns:a16="http://schemas.microsoft.com/office/drawing/2014/main" id="{0C097873-C809-4040-A7E5-75D726C06BA8}"/>
                  </a:ext>
                </a:extLst>
              </p:cNvPr>
              <p:cNvSpPr txBox="1">
                <a:spLocks noRot="1" noChangeAspect="1" noMove="1" noResize="1" noEditPoints="1" noAdjustHandles="1" noChangeArrowheads="1" noChangeShapeType="1" noTextEdit="1"/>
              </p:cNvSpPr>
              <p:nvPr/>
            </p:nvSpPr>
            <p:spPr>
              <a:xfrm>
                <a:off x="462115" y="3429000"/>
                <a:ext cx="5034117" cy="1703864"/>
              </a:xfrm>
              <a:prstGeom prst="rect">
                <a:avLst/>
              </a:prstGeom>
              <a:blipFill>
                <a:blip r:embed="rId5"/>
                <a:stretch>
                  <a:fillRect l="-847" b="-4659"/>
                </a:stretch>
              </a:blipFill>
            </p:spPr>
            <p:txBody>
              <a:bodyPr/>
              <a:lstStyle/>
              <a:p>
                <a:r>
                  <a:rPr lang="en-US">
                    <a:noFill/>
                  </a:rPr>
                  <a:t> </a:t>
                </a:r>
              </a:p>
            </p:txBody>
          </p:sp>
        </mc:Fallback>
      </mc:AlternateContent>
      <p:sp>
        <p:nvSpPr>
          <p:cNvPr id="8" name="Slide Number Placeholder 7">
            <a:extLst>
              <a:ext uri="{FF2B5EF4-FFF2-40B4-BE49-F238E27FC236}">
                <a16:creationId xmlns:a16="http://schemas.microsoft.com/office/drawing/2014/main" id="{0FDBE985-7B2A-4BC7-B41E-81CAB58556D6}"/>
              </a:ext>
            </a:extLst>
          </p:cNvPr>
          <p:cNvSpPr>
            <a:spLocks noGrp="1"/>
          </p:cNvSpPr>
          <p:nvPr>
            <p:ph type="sldNum" sz="quarter" idx="12"/>
          </p:nvPr>
        </p:nvSpPr>
        <p:spPr/>
        <p:txBody>
          <a:bodyPr/>
          <a:lstStyle/>
          <a:p>
            <a:fld id="{A5A57695-491E-4B4D-A648-095C7253575F}" type="slidenum">
              <a:rPr lang="en-GB" smtClean="0"/>
              <a:t>19</a:t>
            </a:fld>
            <a:endParaRPr lang="en-GB"/>
          </a:p>
        </p:txBody>
      </p:sp>
    </p:spTree>
    <p:extLst>
      <p:ext uri="{BB962C8B-B14F-4D97-AF65-F5344CB8AC3E}">
        <p14:creationId xmlns:p14="http://schemas.microsoft.com/office/powerpoint/2010/main" val="2586524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EAF897-C503-A500-4B4C-3E1E9F0D7756}"/>
              </a:ext>
            </a:extLst>
          </p:cNvPr>
          <p:cNvSpPr>
            <a:spLocks noGrp="1"/>
          </p:cNvSpPr>
          <p:nvPr>
            <p:ph type="sldNum" sz="quarter" idx="12"/>
          </p:nvPr>
        </p:nvSpPr>
        <p:spPr/>
        <p:txBody>
          <a:bodyPr/>
          <a:lstStyle/>
          <a:p>
            <a:fld id="{A5A57695-491E-4B4D-A648-095C7253575F}" type="slidenum">
              <a:rPr lang="en-GB" smtClean="0"/>
              <a:t>20</a:t>
            </a:fld>
            <a:endParaRPr lang="en-GB"/>
          </a:p>
        </p:txBody>
      </p:sp>
      <p:sp>
        <p:nvSpPr>
          <p:cNvPr id="5" name="TextBox 4">
            <a:extLst>
              <a:ext uri="{FF2B5EF4-FFF2-40B4-BE49-F238E27FC236}">
                <a16:creationId xmlns:a16="http://schemas.microsoft.com/office/drawing/2014/main" id="{EA5184CB-58F0-C0B9-F2D5-5F4D13505141}"/>
              </a:ext>
            </a:extLst>
          </p:cNvPr>
          <p:cNvSpPr txBox="1"/>
          <p:nvPr/>
        </p:nvSpPr>
        <p:spPr>
          <a:xfrm>
            <a:off x="4329404" y="3005127"/>
            <a:ext cx="6018245" cy="769441"/>
          </a:xfrm>
          <a:prstGeom prst="rect">
            <a:avLst/>
          </a:prstGeom>
          <a:noFill/>
        </p:spPr>
        <p:txBody>
          <a:bodyPr wrap="square" rtlCol="0">
            <a:spAutoFit/>
          </a:bodyPr>
          <a:lstStyle/>
          <a:p>
            <a:r>
              <a:rPr lang="en-US" sz="4400" dirty="0"/>
              <a:t>Thank you!</a:t>
            </a:r>
          </a:p>
        </p:txBody>
      </p:sp>
    </p:spTree>
    <p:extLst>
      <p:ext uri="{BB962C8B-B14F-4D97-AF65-F5344CB8AC3E}">
        <p14:creationId xmlns:p14="http://schemas.microsoft.com/office/powerpoint/2010/main" val="12291556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Georgia"/>
        <a:ea typeface="等线 Light"/>
        <a:cs typeface=""/>
      </a:majorFont>
      <a:minorFont>
        <a:latin typeface="Georgia"/>
        <a:ea typeface="等线"/>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EB3270FEE826478791FA62F1C34666" ma:contentTypeVersion="16" ma:contentTypeDescription="Create a new document." ma:contentTypeScope="" ma:versionID="7ad2b0ea9dbbbfa04fd7e29c2a1938e2">
  <xsd:schema xmlns:xsd="http://www.w3.org/2001/XMLSchema" xmlns:xs="http://www.w3.org/2001/XMLSchema" xmlns:p="http://schemas.microsoft.com/office/2006/metadata/properties" xmlns:ns2="a148cc59-5a26-4965-8888-298974b13bb6" xmlns:ns3="1f15eeb7-4647-4b0c-9044-7365be050ee9" targetNamespace="http://schemas.microsoft.com/office/2006/metadata/properties" ma:root="true" ma:fieldsID="6795c6b198f88151595a7579653e3040" ns2:_="" ns3:_="">
    <xsd:import namespace="a148cc59-5a26-4965-8888-298974b13bb6"/>
    <xsd:import namespace="1f15eeb7-4647-4b0c-9044-7365be050ee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48cc59-5a26-4965-8888-298974b13b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8c5b1c0-1ec7-4271-bdbb-f08752626ca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15eeb7-4647-4b0c-9044-7365be050ee9"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69168d8-48d3-49b1-a17e-cc4ffeffe961}" ma:internalName="TaxCatchAll" ma:showField="CatchAllData" ma:web="1f15eeb7-4647-4b0c-9044-7365be050ee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48cc59-5a26-4965-8888-298974b13bb6">
      <Terms xmlns="http://schemas.microsoft.com/office/infopath/2007/PartnerControls"/>
    </lcf76f155ced4ddcb4097134ff3c332f>
    <TaxCatchAll xmlns="1f15eeb7-4647-4b0c-9044-7365be050ee9" xsi:nil="true"/>
  </documentManagement>
</p:properties>
</file>

<file path=customXml/itemProps1.xml><?xml version="1.0" encoding="utf-8"?>
<ds:datastoreItem xmlns:ds="http://schemas.openxmlformats.org/officeDocument/2006/customXml" ds:itemID="{A0CD436D-456E-417B-9A7B-BD9539DFF8D0}">
  <ds:schemaRefs>
    <ds:schemaRef ds:uri="http://schemas.microsoft.com/sharepoint/v3/contenttype/forms"/>
  </ds:schemaRefs>
</ds:datastoreItem>
</file>

<file path=customXml/itemProps2.xml><?xml version="1.0" encoding="utf-8"?>
<ds:datastoreItem xmlns:ds="http://schemas.openxmlformats.org/officeDocument/2006/customXml" ds:itemID="{069276C2-FC38-41BC-AD18-1E73F3415233}"/>
</file>

<file path=customXml/itemProps3.xml><?xml version="1.0" encoding="utf-8"?>
<ds:datastoreItem xmlns:ds="http://schemas.openxmlformats.org/officeDocument/2006/customXml" ds:itemID="{568A03F0-1D2D-4246-A3D0-DFE5E1CF337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7736b0c-aeab-445b-b3ad-97f24266420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8586</TotalTime>
  <Words>1122</Words>
  <Application>Microsoft Office PowerPoint</Application>
  <PresentationFormat>Widescreen</PresentationFormat>
  <Paragraphs>222</Paragraphs>
  <Slides>20</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Cambria Math</vt:lpstr>
      <vt:lpstr>Courier New</vt:lpstr>
      <vt:lpstr>Georgia</vt:lpstr>
      <vt:lpstr>Trebuchet MS</vt:lpstr>
      <vt:lpstr>Wingdings</vt:lpstr>
      <vt:lpstr>Office Theme</vt:lpstr>
      <vt:lpstr>The paradox of progress</vt:lpstr>
      <vt:lpstr>World GDP per capita since 1 AD</vt:lpstr>
      <vt:lpstr>PowerPoint Presentation</vt:lpstr>
      <vt:lpstr>PowerPoint Presentation</vt:lpstr>
      <vt:lpstr>PowerPoint Presentation</vt:lpstr>
      <vt:lpstr>PowerPoint Presentation</vt:lpstr>
      <vt:lpstr>The remarkable absence of important technological improvements</vt:lpstr>
      <vt:lpstr>So, why don’t we all feel lucky? </vt:lpstr>
      <vt:lpstr>Research Question</vt:lpstr>
      <vt:lpstr>Research Question: Why don’t I feel lucky? </vt:lpstr>
      <vt:lpstr>Model</vt:lpstr>
      <vt:lpstr>Model</vt:lpstr>
      <vt:lpstr>Model</vt:lpstr>
      <vt:lpstr>Model</vt:lpstr>
      <vt:lpstr>Model</vt:lpstr>
      <vt:lpstr>Model</vt:lpstr>
      <vt:lpstr>Model</vt:lpstr>
      <vt:lpstr>Model</vt:lpstr>
      <vt:lpstr>Results Indirect utility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with Discreteness:</dc:title>
  <dc:creator>Bingcun Dai</dc:creator>
  <cp:lastModifiedBy>Mungo Wilson</cp:lastModifiedBy>
  <cp:revision>54</cp:revision>
  <dcterms:created xsi:type="dcterms:W3CDTF">2020-01-16T10:26:54Z</dcterms:created>
  <dcterms:modified xsi:type="dcterms:W3CDTF">2026-01-25T22:18:45Z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0x01010063EB3270FEE826478791FA62F1C34666</vt:lpwstr>
  </property>
  <property fmtid="{D5CDD505-2E9C-101B-9397-08002B2CF9AE}" pid="3" name="MediaServiceImageTags">
    <vt:lpwstr/>
  </property>
</Properties>
</file>